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2"/>
  </p:notesMasterIdLst>
  <p:sldIdLst>
    <p:sldId id="277" r:id="rId2"/>
    <p:sldId id="743" r:id="rId3"/>
    <p:sldId id="744" r:id="rId4"/>
    <p:sldId id="281" r:id="rId5"/>
    <p:sldId id="745" r:id="rId6"/>
    <p:sldId id="746" r:id="rId7"/>
    <p:sldId id="747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2" r:id="rId54"/>
    <p:sldId id="333" r:id="rId55"/>
    <p:sldId id="334" r:id="rId56"/>
    <p:sldId id="335" r:id="rId57"/>
    <p:sldId id="336" r:id="rId58"/>
    <p:sldId id="337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6" r:id="rId76"/>
    <p:sldId id="357" r:id="rId77"/>
    <p:sldId id="358" r:id="rId78"/>
    <p:sldId id="359" r:id="rId79"/>
    <p:sldId id="361" r:id="rId80"/>
    <p:sldId id="702" r:id="rId81"/>
    <p:sldId id="703" r:id="rId82"/>
    <p:sldId id="704" r:id="rId83"/>
    <p:sldId id="387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412" r:id="rId108"/>
    <p:sldId id="701" r:id="rId109"/>
    <p:sldId id="362" r:id="rId110"/>
    <p:sldId id="363" r:id="rId111"/>
    <p:sldId id="364" r:id="rId112"/>
    <p:sldId id="365" r:id="rId113"/>
    <p:sldId id="366" r:id="rId114"/>
    <p:sldId id="698" r:id="rId115"/>
    <p:sldId id="705" r:id="rId116"/>
    <p:sldId id="706" r:id="rId117"/>
    <p:sldId id="416" r:id="rId118"/>
    <p:sldId id="417" r:id="rId119"/>
    <p:sldId id="418" r:id="rId120"/>
    <p:sldId id="419" r:id="rId121"/>
    <p:sldId id="420" r:id="rId122"/>
    <p:sldId id="421" r:id="rId123"/>
    <p:sldId id="422" r:id="rId124"/>
    <p:sldId id="423" r:id="rId125"/>
    <p:sldId id="424" r:id="rId126"/>
    <p:sldId id="425" r:id="rId127"/>
    <p:sldId id="426" r:id="rId128"/>
    <p:sldId id="427" r:id="rId129"/>
    <p:sldId id="707" r:id="rId130"/>
    <p:sldId id="429" r:id="rId131"/>
    <p:sldId id="430" r:id="rId132"/>
    <p:sldId id="431" r:id="rId133"/>
    <p:sldId id="433" r:id="rId134"/>
    <p:sldId id="434" r:id="rId135"/>
    <p:sldId id="435" r:id="rId136"/>
    <p:sldId id="436" r:id="rId137"/>
    <p:sldId id="437" r:id="rId138"/>
    <p:sldId id="438" r:id="rId139"/>
    <p:sldId id="440" r:id="rId140"/>
    <p:sldId id="441" r:id="rId141"/>
    <p:sldId id="442" r:id="rId142"/>
    <p:sldId id="443" r:id="rId143"/>
    <p:sldId id="444" r:id="rId144"/>
    <p:sldId id="445" r:id="rId145"/>
    <p:sldId id="446" r:id="rId146"/>
    <p:sldId id="447" r:id="rId147"/>
    <p:sldId id="448" r:id="rId148"/>
    <p:sldId id="449" r:id="rId149"/>
    <p:sldId id="450" r:id="rId150"/>
    <p:sldId id="451" r:id="rId151"/>
    <p:sldId id="452" r:id="rId152"/>
    <p:sldId id="454" r:id="rId153"/>
    <p:sldId id="455" r:id="rId154"/>
    <p:sldId id="748" r:id="rId155"/>
    <p:sldId id="750" r:id="rId156"/>
    <p:sldId id="749" r:id="rId157"/>
    <p:sldId id="751" r:id="rId158"/>
    <p:sldId id="456" r:id="rId159"/>
    <p:sldId id="752" r:id="rId160"/>
    <p:sldId id="753" r:id="rId161"/>
    <p:sldId id="457" r:id="rId162"/>
    <p:sldId id="754" r:id="rId163"/>
    <p:sldId id="755" r:id="rId164"/>
    <p:sldId id="756" r:id="rId165"/>
    <p:sldId id="758" r:id="rId166"/>
    <p:sldId id="759" r:id="rId167"/>
    <p:sldId id="760" r:id="rId168"/>
    <p:sldId id="458" r:id="rId169"/>
    <p:sldId id="761" r:id="rId170"/>
    <p:sldId id="762" r:id="rId171"/>
    <p:sldId id="459" r:id="rId172"/>
    <p:sldId id="460" r:id="rId173"/>
    <p:sldId id="763" r:id="rId174"/>
    <p:sldId id="764" r:id="rId175"/>
    <p:sldId id="765" r:id="rId176"/>
    <p:sldId id="766" r:id="rId177"/>
    <p:sldId id="767" r:id="rId178"/>
    <p:sldId id="461" r:id="rId179"/>
    <p:sldId id="462" r:id="rId180"/>
    <p:sldId id="463" r:id="rId181"/>
    <p:sldId id="464" r:id="rId182"/>
    <p:sldId id="465" r:id="rId183"/>
    <p:sldId id="466" r:id="rId184"/>
    <p:sldId id="467" r:id="rId185"/>
    <p:sldId id="468" r:id="rId186"/>
    <p:sldId id="469" r:id="rId187"/>
    <p:sldId id="470" r:id="rId188"/>
    <p:sldId id="471" r:id="rId189"/>
    <p:sldId id="472" r:id="rId190"/>
    <p:sldId id="473" r:id="rId191"/>
    <p:sldId id="474" r:id="rId192"/>
    <p:sldId id="475" r:id="rId193"/>
    <p:sldId id="476" r:id="rId194"/>
    <p:sldId id="477" r:id="rId195"/>
    <p:sldId id="478" r:id="rId196"/>
    <p:sldId id="479" r:id="rId197"/>
    <p:sldId id="480" r:id="rId198"/>
    <p:sldId id="481" r:id="rId199"/>
    <p:sldId id="482" r:id="rId200"/>
    <p:sldId id="483" r:id="rId201"/>
    <p:sldId id="484" r:id="rId202"/>
    <p:sldId id="485" r:id="rId203"/>
    <p:sldId id="486" r:id="rId204"/>
    <p:sldId id="487" r:id="rId205"/>
    <p:sldId id="488" r:id="rId206"/>
    <p:sldId id="489" r:id="rId207"/>
    <p:sldId id="490" r:id="rId208"/>
    <p:sldId id="491" r:id="rId209"/>
    <p:sldId id="492" r:id="rId210"/>
    <p:sldId id="493" r:id="rId211"/>
    <p:sldId id="494" r:id="rId212"/>
    <p:sldId id="495" r:id="rId213"/>
    <p:sldId id="496" r:id="rId214"/>
    <p:sldId id="497" r:id="rId215"/>
    <p:sldId id="498" r:id="rId216"/>
    <p:sldId id="499" r:id="rId217"/>
    <p:sldId id="500" r:id="rId218"/>
    <p:sldId id="501" r:id="rId219"/>
    <p:sldId id="575" r:id="rId220"/>
    <p:sldId id="576" r:id="rId221"/>
    <p:sldId id="577" r:id="rId222"/>
    <p:sldId id="578" r:id="rId223"/>
    <p:sldId id="579" r:id="rId224"/>
    <p:sldId id="580" r:id="rId225"/>
    <p:sldId id="581" r:id="rId226"/>
    <p:sldId id="582" r:id="rId227"/>
    <p:sldId id="583" r:id="rId228"/>
    <p:sldId id="584" r:id="rId229"/>
    <p:sldId id="585" r:id="rId230"/>
    <p:sldId id="586" r:id="rId231"/>
    <p:sldId id="587" r:id="rId232"/>
    <p:sldId id="588" r:id="rId233"/>
    <p:sldId id="589" r:id="rId234"/>
    <p:sldId id="590" r:id="rId235"/>
    <p:sldId id="598" r:id="rId236"/>
    <p:sldId id="591" r:id="rId237"/>
    <p:sldId id="592" r:id="rId238"/>
    <p:sldId id="593" r:id="rId239"/>
    <p:sldId id="594" r:id="rId240"/>
    <p:sldId id="595" r:id="rId241"/>
    <p:sldId id="596" r:id="rId242"/>
    <p:sldId id="597" r:id="rId243"/>
    <p:sldId id="599" r:id="rId244"/>
    <p:sldId id="600" r:id="rId245"/>
    <p:sldId id="601" r:id="rId246"/>
    <p:sldId id="602" r:id="rId247"/>
    <p:sldId id="603" r:id="rId248"/>
    <p:sldId id="604" r:id="rId249"/>
    <p:sldId id="605" r:id="rId250"/>
    <p:sldId id="607" r:id="rId251"/>
    <p:sldId id="608" r:id="rId252"/>
    <p:sldId id="609" r:id="rId253"/>
    <p:sldId id="610" r:id="rId254"/>
    <p:sldId id="611" r:id="rId255"/>
    <p:sldId id="614" r:id="rId256"/>
    <p:sldId id="612" r:id="rId257"/>
    <p:sldId id="613" r:id="rId258"/>
    <p:sldId id="615" r:id="rId259"/>
    <p:sldId id="616" r:id="rId260"/>
    <p:sldId id="617" r:id="rId261"/>
    <p:sldId id="618" r:id="rId262"/>
    <p:sldId id="619" r:id="rId263"/>
    <p:sldId id="620" r:id="rId264"/>
    <p:sldId id="621" r:id="rId265"/>
    <p:sldId id="622" r:id="rId266"/>
    <p:sldId id="623" r:id="rId267"/>
    <p:sldId id="624" r:id="rId268"/>
    <p:sldId id="625" r:id="rId269"/>
    <p:sldId id="626" r:id="rId270"/>
    <p:sldId id="627" r:id="rId271"/>
    <p:sldId id="628" r:id="rId272"/>
    <p:sldId id="629" r:id="rId273"/>
    <p:sldId id="630" r:id="rId274"/>
    <p:sldId id="631" r:id="rId275"/>
    <p:sldId id="632" r:id="rId276"/>
    <p:sldId id="633" r:id="rId277"/>
    <p:sldId id="634" r:id="rId278"/>
    <p:sldId id="635" r:id="rId279"/>
    <p:sldId id="636" r:id="rId280"/>
    <p:sldId id="637" r:id="rId281"/>
    <p:sldId id="638" r:id="rId282"/>
    <p:sldId id="640" r:id="rId283"/>
    <p:sldId id="642" r:id="rId284"/>
    <p:sldId id="643" r:id="rId285"/>
    <p:sldId id="644" r:id="rId286"/>
    <p:sldId id="645" r:id="rId287"/>
    <p:sldId id="646" r:id="rId288"/>
    <p:sldId id="647" r:id="rId289"/>
    <p:sldId id="648" r:id="rId290"/>
    <p:sldId id="650" r:id="rId291"/>
    <p:sldId id="651" r:id="rId292"/>
    <p:sldId id="652" r:id="rId293"/>
    <p:sldId id="653" r:id="rId294"/>
    <p:sldId id="654" r:id="rId295"/>
    <p:sldId id="655" r:id="rId296"/>
    <p:sldId id="656" r:id="rId297"/>
    <p:sldId id="657" r:id="rId298"/>
    <p:sldId id="658" r:id="rId299"/>
    <p:sldId id="659" r:id="rId300"/>
    <p:sldId id="660" r:id="rId301"/>
    <p:sldId id="661" r:id="rId302"/>
    <p:sldId id="662" r:id="rId303"/>
    <p:sldId id="663" r:id="rId304"/>
    <p:sldId id="665" r:id="rId305"/>
    <p:sldId id="666" r:id="rId306"/>
    <p:sldId id="667" r:id="rId307"/>
    <p:sldId id="668" r:id="rId308"/>
    <p:sldId id="669" r:id="rId309"/>
    <p:sldId id="670" r:id="rId310"/>
    <p:sldId id="671" r:id="rId311"/>
    <p:sldId id="672" r:id="rId312"/>
    <p:sldId id="673" r:id="rId313"/>
    <p:sldId id="674" r:id="rId314"/>
    <p:sldId id="675" r:id="rId315"/>
    <p:sldId id="676" r:id="rId316"/>
    <p:sldId id="677" r:id="rId317"/>
    <p:sldId id="694" r:id="rId318"/>
    <p:sldId id="678" r:id="rId319"/>
    <p:sldId id="679" r:id="rId320"/>
    <p:sldId id="680" r:id="rId321"/>
    <p:sldId id="681" r:id="rId322"/>
    <p:sldId id="682" r:id="rId323"/>
    <p:sldId id="683" r:id="rId324"/>
    <p:sldId id="684" r:id="rId325"/>
    <p:sldId id="685" r:id="rId326"/>
    <p:sldId id="686" r:id="rId327"/>
    <p:sldId id="687" r:id="rId328"/>
    <p:sldId id="688" r:id="rId329"/>
    <p:sldId id="689" r:id="rId330"/>
    <p:sldId id="690" r:id="rId331"/>
    <p:sldId id="691" r:id="rId332"/>
    <p:sldId id="692" r:id="rId333"/>
    <p:sldId id="693" r:id="rId334"/>
    <p:sldId id="695" r:id="rId335"/>
    <p:sldId id="697" r:id="rId336"/>
    <p:sldId id="708" r:id="rId337"/>
    <p:sldId id="709" r:id="rId338"/>
    <p:sldId id="710" r:id="rId339"/>
    <p:sldId id="711" r:id="rId340"/>
    <p:sldId id="712" r:id="rId341"/>
    <p:sldId id="713" r:id="rId342"/>
    <p:sldId id="714" r:id="rId343"/>
    <p:sldId id="715" r:id="rId344"/>
    <p:sldId id="716" r:id="rId345"/>
    <p:sldId id="717" r:id="rId346"/>
    <p:sldId id="718" r:id="rId347"/>
    <p:sldId id="719" r:id="rId348"/>
    <p:sldId id="725" r:id="rId349"/>
    <p:sldId id="720" r:id="rId350"/>
    <p:sldId id="721" r:id="rId351"/>
    <p:sldId id="722" r:id="rId352"/>
    <p:sldId id="723" r:id="rId353"/>
    <p:sldId id="724" r:id="rId354"/>
    <p:sldId id="726" r:id="rId355"/>
    <p:sldId id="728" r:id="rId356"/>
    <p:sldId id="727" r:id="rId357"/>
    <p:sldId id="729" r:id="rId358"/>
    <p:sldId id="730" r:id="rId359"/>
    <p:sldId id="731" r:id="rId360"/>
    <p:sldId id="732" r:id="rId361"/>
    <p:sldId id="733" r:id="rId362"/>
    <p:sldId id="734" r:id="rId363"/>
    <p:sldId id="735" r:id="rId364"/>
    <p:sldId id="736" r:id="rId365"/>
    <p:sldId id="737" r:id="rId366"/>
    <p:sldId id="738" r:id="rId367"/>
    <p:sldId id="739" r:id="rId368"/>
    <p:sldId id="740" r:id="rId369"/>
    <p:sldId id="741" r:id="rId370"/>
    <p:sldId id="742" r:id="rId37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73"/>
      <p:bold r:id="rId374"/>
      <p:italic r:id="rId375"/>
      <p:boldItalic r:id="rId3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639764-62CC-4F0A-9AFD-CB9C05A2381A}">
  <a:tblStyle styleId="{13639764-62CC-4F0A-9AFD-CB9C05A238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3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presProps" Target="pres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theme" Target="theme/theme1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font" Target="fonts/font2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font" Target="fonts/font3.fntdata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font" Target="fonts/font4.fntdata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viewProps" Target="viewProps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tableStyles" Target="tableStyles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38db811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38db811e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38db811e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38db811e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138db811e5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138db811e5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138db811e5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138db811e5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3138db811e5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3138db811e5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3138db811e5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3138db811e5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138db811e5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138db811e5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138db811e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138db811e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138db811e5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138db811e5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138db811e5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138db811e5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38db811e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38db811e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7572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138db811e5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138db811e5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20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38db811e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38db811e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38db811e5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38db811e5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101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138db811e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138db811e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6036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138db811e5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138db811e5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0428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38db811e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38db811e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850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38db811e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38db811e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5179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38db811e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38db811e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010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38db811e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38db811e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6759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138db811e5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3138db811e5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38db811e5_0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138db811e5_0_1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138db811e5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3138db811e5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38db811e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38db811e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138db811e5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3138db811e5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3138db811e5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3138db811e5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138db811e5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3138db811e5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138db811e5_0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138db811e5_0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3138db811e5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3138db811e5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138db811e5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3138db811e5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138db811e5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3138db811e5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138db811e5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3138db811e5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138db811e5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3138db811e5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38db811e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38db811e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0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38db811e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38db811e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3138db811e5_0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3138db811e5_0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138db811e5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138db811e5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138db811e5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3138db811e5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138db811e5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3138db811e5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138db811e5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138db811e5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3138db811e5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3138db811e5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138db811e5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138db811e5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138db811e5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138db811e5_0_1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3138db811e5_0_1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3138db811e5_0_1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3138db811e5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3138db811e5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38db811e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38db811e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3138db811e5_0_1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3138db811e5_0_1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138db811e5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3138db811e5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138db811e5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138db811e5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138db811e5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138db811e5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3138db811e5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3138db811e5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138db811e5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138db811e5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138db811e5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3138db811e5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3138db811e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3138db811e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138db811e5_0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3138db811e5_0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3138db811e5_0_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3138db811e5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38db811e5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38db811e5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138db811e5_0_1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3138db811e5_0_1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3138db811e5_0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3138db811e5_0_1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38db811e5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38db811e5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38db811e5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38db811e5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76017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38db811e5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38db811e5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35639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38db811e5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38db811e5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10175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38db811e5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38db811e5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009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138db811e5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138db811e5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138db811e5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138db811e5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5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38db811e5_0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38db811e5_0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138db811e5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138db811e5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06199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4970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948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6258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2298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138db811e5_0_3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138db811e5_0_3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541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138db811e5_0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3138db811e5_0_3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111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138db811e5_0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3138db811e5_0_3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138db811e5_0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3138db811e5_0_3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12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38db811e5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38db811e5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138db811e5_0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3138db811e5_0_3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6409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138db811e5_0_3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3138db811e5_0_3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2809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9306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20269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80732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38db811e5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38db811e5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05802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3138db811e5_0_3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3138db811e5_0_3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138db811e5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3138db811e5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38db811e5_0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38db811e5_0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3138db811e5_0_3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3138db811e5_0_3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3138db811e5_0_3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3138db811e5_0_3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3138db811e5_0_3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3138db811e5_0_3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3138db811e5_0_3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3138db811e5_0_3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138db811e5_0_3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3138db811e5_0_3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3138db811e5_0_3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3138db811e5_0_3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3138db811e5_0_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3138db811e5_0_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3138db811e5_0_3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3138db811e5_0_3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138db811e5_0_3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3138db811e5_0_3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138db811e5_0_3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3138db811e5_0_3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38db811e5_0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38db811e5_0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3138db811e5_0_3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3138db811e5_0_3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3138db811e5_0_3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3138db811e5_0_3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3138db811e5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3138db811e5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3138db811e5_0_3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3138db811e5_0_3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3138db811e5_0_3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3138db811e5_0_3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3138db811e5_0_3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3138db811e5_0_3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138db811e5_0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3138db811e5_0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138db811e5_0_3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3138db811e5_0_3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3138db811e5_0_3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3138db811e5_0_3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3138db811e5_0_3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3138db811e5_0_3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38db811e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38db811e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38db811e5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38db811e5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138db811e5_0_3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3138db811e5_0_3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3138db811e5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3138db811e5_0_3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3138db811e5_0_3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3138db811e5_0_3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138db811e5_0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3138db811e5_0_3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3138db811e5_0_3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3138db811e5_0_3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3138db811e5_0_3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3138db811e5_0_3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3138db811e5_0_3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3138db811e5_0_3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3138db811e5_0_3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3138db811e5_0_3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3138db811e5_0_3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3138db811e5_0_3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3138db811e5_0_4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3138db811e5_0_4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38db811e5_0_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38db811e5_0_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31404dd8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31404dd8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1404dd841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31404dd841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138db811e5_0_4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3138db811e5_0_4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138db811e5_0_4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3138db811e5_0_4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138db811e5_0_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3138db811e5_0_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138db811e5_0_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3138db811e5_0_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3138db811e5_0_4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3138db811e5_0_4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3138db811e5_0_4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3138db811e5_0_4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8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38db811e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38db811e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29150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5979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9353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19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8340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63203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2707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1695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98091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84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38db811e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38db811e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5035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936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69876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110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85199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33616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177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6500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2725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690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38db811e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38db811e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2540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6234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138db811e5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3138db811e5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40362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3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5650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92404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77541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0993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9815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84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38db811e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38db811e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99230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0470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8075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6937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9542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6738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2542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08087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8437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385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38db811e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38db811e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5292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58144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10737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3292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6477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1456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9834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7703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443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148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38db811e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38db811e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1518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58784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00478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9858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54647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81072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681039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918578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8836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2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38db811e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38db811e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9252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961839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4113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6133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9685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79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9134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67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282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31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38db811e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38db811e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08460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7205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53048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16667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3561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29151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427106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00285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1224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73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db811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db811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4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38db811e5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38db811e5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37449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07461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402108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69831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680119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48432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46279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8935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43963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72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38db811e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38db811e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94025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2890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178204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041203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59392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05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83099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422640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2596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4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38db811e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38db811e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640855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310375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20583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84683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86362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819100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988478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6412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12573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92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38db811e5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38db811e5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26619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93232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0677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8574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128295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37918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37994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8750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5903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58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38db811e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38db811e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1648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038517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304107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52185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8436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934846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21232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91735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969216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38db811e5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38db811e5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257003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43243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96446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278534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291767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72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43005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6358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714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9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38db811e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38db811e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59973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84576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688153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1958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1284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13352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722255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02864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492452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274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38db811e5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38db811e5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138db811e5_0_3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138db811e5_0_3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74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38db811e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38db811e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38db811e5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38db811e5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db811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db811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38db811e5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38db811e5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38db811e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38db811e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38db811e5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38db811e5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38db811e5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38db811e5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38db811e5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38db811e5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38db811e5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38db811e5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38db811e5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138db811e5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38db811e5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38db811e5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38db811e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38db811e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38db811e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138db811e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db811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db811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463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38db811e5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38db811e5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38db811e5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138db811e5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38db811e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38db811e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38db811e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38db811e5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138db811e5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138db811e5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38db811e5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38db811e5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138db811e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138db811e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38db811e5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38db811e5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38db811e5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38db811e5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38db811e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38db811e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db811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db811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3163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138db811e5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138db811e5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38db811e5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38db811e5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38db811e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138db811e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38db811e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38db811e5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138db811e5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138db811e5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138db811e5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138db811e5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38db811e5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38db811e5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138db811e5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138db811e5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38db811e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38db811e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38db811e5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38db811e5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db811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db811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670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138db811e5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138db811e5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38db811e5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138db811e5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38db811e5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138db811e5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138db811e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138db811e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38db811e5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138db811e5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138db811e5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138db811e5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38db811e5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38db811e5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138db811e5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138db811e5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138db811e5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138db811e5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38db811e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38db811e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38db811e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38db811e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38db811e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38db811e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140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38db811e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38db811e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768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38db811e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38db811e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8834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138db811e5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138db811e5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138db811e5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3138db811e5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138db811e5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138db811e5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38db811e5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138db811e5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38db811e5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138db811e5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138db811e5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3138db811e5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138db811e5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138db811e5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38db811e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38db811e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138db811e5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138db811e5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138db811e5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3138db811e5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38db811e5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38db811e5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138db811e5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3138db811e5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138db811e5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3138db811e5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138db811e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3138db811e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138db811e5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138db811e5_0_1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138db811e5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138db811e5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138db811e5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138db811e5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138db811e5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3138db811e5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5M8cs8s7v" TargetMode="Externa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5M8cs8s7v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5M8cs8s7v" TargetMode="External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5M8cs8s7v" TargetMode="Externa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2jFjeCDOYw?si=etae91ahOb5bxq3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hyperlink" Target="mailto:alexey.veselovsky@gmail.com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linkedin.com/in/valexey/" TargetMode="External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skray.me/blog/2023-02-12-all-about-leak-sanitizer" TargetMode="External"/><Relationship Id="rId5" Type="http://schemas.openxmlformats.org/officeDocument/2006/relationships/hyperlink" Target="https://www.youtube.com/watch?v=X2jFjeCDOYw" TargetMode="External"/><Relationship Id="rId4" Type="http://schemas.openxmlformats.org/officeDocument/2006/relationships/hyperlink" Target="https://github.com/llvm/llvm-project/tree/main/compiler-rt" TargetMode="External"/><Relationship Id="rId9" Type="http://schemas.openxmlformats.org/officeDocument/2006/relationships/hyperlink" Target="mailto:elenaarm1805@gmail.co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LSAN and ASAN: tips, tricks, and hacks</a:t>
            </a:r>
            <a:endParaRPr sz="3700"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Aleksei Veselovskii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44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What we’ll need to know?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p:graphicFrame>
        <p:nvGraphicFramePr>
          <p:cNvPr id="291" name="Google Shape;291;p44"/>
          <p:cNvGraphicFramePr/>
          <p:nvPr/>
        </p:nvGraphicFramePr>
        <p:xfrm>
          <a:off x="942750" y="1445900"/>
          <a:ext cx="7239000" cy="1825575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Leak Sanitizer Algorithm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</a:rPr>
                        <a:t>Memory Manager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highlight>
                          <a:srgbClr val="FFF2CC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6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66" name="Google Shape;1566;p16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Let’s check how </a:t>
            </a:r>
            <a:r>
              <a:rPr lang="en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 search is performed 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567" name="Google Shape;1567;p16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68" name="Google Shape;1568;p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569" name="Google Shape;1569;p162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malloc(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6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75" name="Google Shape;1575;p16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Firstly, it is searched in executable (without success)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Secondly</a:t>
            </a:r>
            <a:r>
              <a:rPr lang="en" sz="1700" dirty="0">
                <a:solidFill>
                  <a:srgbClr val="595959"/>
                </a:solidFill>
              </a:rPr>
              <a:t> in lib</a:t>
            </a:r>
            <a:r>
              <a:rPr lang="en" sz="1700" b="1" dirty="0">
                <a:solidFill>
                  <a:srgbClr val="595959"/>
                </a:solidFill>
              </a:rPr>
              <a:t>asan</a:t>
            </a:r>
            <a:r>
              <a:rPr lang="en" sz="1700" dirty="0">
                <a:solidFill>
                  <a:srgbClr val="595959"/>
                </a:solidFill>
              </a:rPr>
              <a:t>. And it has been found in libasan.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576" name="Google Shape;1576;p16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77" name="Google Shape;1577;p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578" name="Google Shape;1578;p16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malloc(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LD_DEBUG=symbols 2&gt;&amp;1 ./a.out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 319140:	symbol=malloc;  lookup in file=./a.out [0]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 319140:	symbol=malloc;  lookup in file=/lib/x86_64-linux-gnu/libasan.so.8 [0]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6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84" name="Google Shape;1584;p16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LD_DEBUG – very useful tool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585" name="Google Shape;1585;p16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86" name="Google Shape;1586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1587" name="Google Shape;1587;p164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LD_DEBUG=help cat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6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93" name="Google Shape;1593;p16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LD_DEBUG – very useful tool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594" name="Google Shape;1594;p16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95" name="Google Shape;1595;p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1596" name="Google Shape;1596;p165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LD_DEBUG=help cat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7" name="Google Shape;159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450" y="1274100"/>
            <a:ext cx="5749361" cy="3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6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03" name="Google Shape;1603;p16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LD_DEBUG – very useful tool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604" name="Google Shape;1604;p16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05" name="Google Shape;1605;p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1606" name="Google Shape;1606;p166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LD_DEBUG=help cat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Valid options for the LD_DEBUG environment variable are: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libs        display library search paths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reloc       display relocation processing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files       display progress for input file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symbols     display symbol table processing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bindings    display information about symbol binding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versions    display version dependencies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scopes      display scope information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all         all previous options combined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statistics  display relocation statistics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unused      determined unused DSOs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help        display this help message and exit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To direct the debugging output into a file instead of standard output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 filename can be specified using the LD_DEBUG_OUTPUT environment variable.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6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12" name="Google Shape;1612;p16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LD_DEBUG - </a:t>
            </a:r>
            <a:r>
              <a:rPr lang="en-US" sz="1700" dirty="0">
                <a:solidFill>
                  <a:schemeClr val="dk2"/>
                </a:solidFill>
              </a:rPr>
              <a:t>why is a cat able to talk</a:t>
            </a:r>
            <a:r>
              <a:rPr lang="en" sz="1700" dirty="0">
                <a:solidFill>
                  <a:schemeClr val="dk2"/>
                </a:solidFill>
              </a:rPr>
              <a:t>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613" name="Google Shape;1613;p16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14" name="Google Shape;1614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1615" name="Google Shape;1615;p167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LD_DEBUG=help cat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Valid options for the LD_DEBUG environment variable are: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libs        display library search paths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reloc       display relocation processing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files       display progress for input file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symbols     display symbol table processing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bindings    display information about symbol binding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versions    display version dependencies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scopes      display scope information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all         all previous options combined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statistics  display relocation statistics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unused      determined unused DSOs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help        display this help message and exit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To direct the debugging output into a file instead of standard output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 filename can be specified using the LD_DEBUG_OUTPUT environment variable.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6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21" name="Google Shape;1621;p16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LD_DEBUG - </a:t>
            </a:r>
            <a:r>
              <a:rPr lang="en-US" sz="1700" dirty="0">
                <a:solidFill>
                  <a:schemeClr val="dk2"/>
                </a:solidFill>
              </a:rPr>
              <a:t>why is a cat able to talk</a:t>
            </a:r>
            <a:r>
              <a:rPr lang="en" sz="1700" dirty="0">
                <a:solidFill>
                  <a:srgbClr val="595959"/>
                </a:solidFill>
              </a:rPr>
              <a:t>?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622" name="Google Shape;1622;p16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23" name="Google Shape;1623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1624" name="Google Shape;1624;p168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man ld.so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ld.so, ld-linux.so - dynamic linker/loader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SYNOPSIS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 dynamic linker can be run either indirectly by running some dynami‐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cally  linked  program  or shared object (in which case no command-line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options to the dynamic linker can be passed and, in the ELF  case,  the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dynamic linker which is stored in the .interp section of the program is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executed) or directly by running: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/lib/ld-linux.so.*  [OPTIONS] [PROGRAM [ARGUMENTS]]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  programs  ld.so  and ld-linux.so* find and load the shared objects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(shared libraries) needed by a program, prepare the program to run, and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then run it.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30" name="Google Shape;1630;p16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LD_DEBUG, LD_PRELOAD, LD_LIBRARY_PATH, etc – are env vars for </a:t>
            </a:r>
            <a:r>
              <a:rPr lang="en" sz="1700" b="1" dirty="0">
                <a:solidFill>
                  <a:srgbClr val="595959"/>
                </a:solidFill>
              </a:rPr>
              <a:t>ld.so</a:t>
            </a:r>
            <a:endParaRPr sz="1700" b="1" dirty="0">
              <a:solidFill>
                <a:srgbClr val="595959"/>
              </a:solidFill>
            </a:endParaRPr>
          </a:p>
        </p:txBody>
      </p:sp>
      <p:sp>
        <p:nvSpPr>
          <p:cNvPr id="1631" name="Google Shape;1631;p16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32" name="Google Shape;1632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1633" name="Google Shape;1633;p169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man ld.so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ld.so, ld-linux.so - dynamic linker/loader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SYNOPSIS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 dynamic linker can be run either indirectly by running some dynami‐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cally  linked  program  or shared object (in which case no command-line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options to the dynamic linker can be passed and, in the ELF  case,  the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dynamic linker which is stored in the .interp section of the program is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executed) or directly by running: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/lib/ld-linux.so.*  [OPTIONS] [PROGRAM [ARGUMENTS]]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  programs  ld.so  and ld-linux.so* find and load the shared objects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(shared libraries) needed by a program, prepare the program to run, and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then run it.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67" name="Google Shape;1067;p11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068" name="Google Shape;1068;p11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69" name="Google Shape;106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7030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75" name="Google Shape;1075;p11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ASAN public API has useful function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076" name="Google Shape;1076;p11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77" name="Google Shape;1077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29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7" name="Google Shape;297;p45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What we’ll need to know?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p:graphicFrame>
        <p:nvGraphicFramePr>
          <p:cNvPr id="299" name="Google Shape;299;p45"/>
          <p:cNvGraphicFramePr/>
          <p:nvPr/>
        </p:nvGraphicFramePr>
        <p:xfrm>
          <a:off x="942750" y="1445900"/>
          <a:ext cx="7239000" cy="1825575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Leak Sanitizer Algorithm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</a:rPr>
                        <a:t>Memory Manager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Interceptors</a:t>
                      </a:r>
                      <a:endParaRPr sz="2500">
                        <a:highlight>
                          <a:srgbClr val="FFF2CC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83" name="Google Shape;1083;p12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ASAN public API has useful function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Prints stack traces for all live heap allocations ordered by total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allocation size until top_percent of total live heap is shown. top_percent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should be between 1 and 100. At most max_number_of_contexts contexts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(stack traces) are printed.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Experimental feature currently available only with ASan on Linux/x86_64.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084" name="Google Shape;1084;p12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85" name="Google Shape;1085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7650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91" name="Google Shape;1091;p12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ASAN public API has useful function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Prints stack traces for all live heap allocations ordered by total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allocation size until top_percent of total live heap is shown. top_percent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should be between 1 and 100. At most max_number_of_contexts contexts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(stack traces) are printed.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Experimental feature currently available only with ASan on Linux/x86_64.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Live Heap Allocations: 475809 bytes in 6 chunks; quarantined: 0 bytes in 0 chunks; 17747 other chunks; total chunks: 17753; showing top 100% (at most 1000 unique contexts)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402000 byte(s) (84%) in 1 allocation(s)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#0 0x6508136538d1 in operator new[](unsigned long) (/tmp/test/a.out+0x1058d1)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#1 0x650813655b48 in main (/tmp/test/a.out+0x107b48)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#2 0x7241ba62a1c9 in __libc_start_call_main csu/../sysdeps/nptl/libc_start_call_main.h:58:16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#3 0x7241ba62a28a in __libc_start_main csu/../csu/libc-start.c:360:3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#4 0x65081357a344 in _start (/tmp/test/a.out+0x2c344)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73728 byte(s) (15%) in 1 allocation(s)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#0 0x650813615193 in malloc (/tmp/test/a.out+0xc7193)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092" name="Google Shape;1092;p12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93" name="Google Shape;1093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4216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99" name="Google Shape;1099;p12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ASAN public API has useful function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We want call this function if ASAN runtime is available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1100" name="Google Shape;1100;p12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1" name="Google Shape;1101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4680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07" name="Google Shape;1107;p1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ASAN public API has useful function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 dirty="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call this function if ASAN runtime is available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avoid recompilation. That’s why we can’t use conditional compilation.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108" name="Google Shape;1108;p12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9" name="Google Shape;1109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502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07" name="Google Shape;1107;p1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ASAN public API has useful function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 dirty="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call this function if ASAN runtime is available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avoid recompilation. That’s why we can’t use conditional compilation.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108" name="Google Shape;1108;p12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9" name="Google Shape;1109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2" name="Google Shape;1118;p124">
            <a:extLst>
              <a:ext uri="{FF2B5EF4-FFF2-40B4-BE49-F238E27FC236}">
                <a16:creationId xmlns:a16="http://schemas.microsoft.com/office/drawing/2014/main" id="{4AB485AF-38E3-0863-64CD-8756C4A2A497}"/>
              </a:ext>
            </a:extLst>
          </p:cNvPr>
          <p:cNvSpPr txBox="1"/>
          <p:nvPr/>
        </p:nvSpPr>
        <p:spPr>
          <a:xfrm>
            <a:off x="406200" y="2571749"/>
            <a:ext cx="8520600" cy="203462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LD_PRELOAD=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/lib/x86_64-linux-gnu/libasan.so.6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935047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07" name="Google Shape;1107;p1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dirty="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-US" sz="1200" dirty="0" err="1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sanitizer_print_memory_profile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call this function if ASAN runtime is available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We want to avoid recompilation. That’s why we can’t use conditional compilation.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Also it should work when our app was built and linked statically with ASAN runtime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108" name="Google Shape;1108;p12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use it!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9" name="Google Shape;1109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2" name="Google Shape;1118;p124">
            <a:extLst>
              <a:ext uri="{FF2B5EF4-FFF2-40B4-BE49-F238E27FC236}">
                <a16:creationId xmlns:a16="http://schemas.microsoft.com/office/drawing/2014/main" id="{4AB485AF-38E3-0863-64CD-8756C4A2A497}"/>
              </a:ext>
            </a:extLst>
          </p:cNvPr>
          <p:cNvSpPr txBox="1"/>
          <p:nvPr/>
        </p:nvSpPr>
        <p:spPr>
          <a:xfrm>
            <a:off x="406200" y="2571749"/>
            <a:ext cx="8520600" cy="203462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LD_PRELOAD=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/lib/x86_64-linux-gnu/libasan.so.6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clang++ –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fsanitize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=address myCoolApp.cpp</a:t>
            </a:r>
          </a:p>
        </p:txBody>
      </p:sp>
    </p:spTree>
    <p:extLst>
      <p:ext uri="{BB962C8B-B14F-4D97-AF65-F5344CB8AC3E}">
        <p14:creationId xmlns:p14="http://schemas.microsoft.com/office/powerpoint/2010/main" val="11213980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07" name="Google Shape;1107;p1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We should cover all 3 cases: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chemeClr val="dk2"/>
                </a:solidFill>
              </a:rPr>
              <a:t>Static ASAN runtime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chemeClr val="dk2"/>
                </a:solidFill>
              </a:rPr>
              <a:t>Dynamic ASAN runtime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chemeClr val="dk2"/>
                </a:solidFill>
              </a:rPr>
              <a:t>No ASAN runtime</a:t>
            </a:r>
          </a:p>
        </p:txBody>
      </p:sp>
      <p:sp>
        <p:nvSpPr>
          <p:cNvPr id="1108" name="Google Shape;1108;p12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use it!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109" name="Google Shape;1109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2" name="Google Shape;1118;p124">
            <a:extLst>
              <a:ext uri="{FF2B5EF4-FFF2-40B4-BE49-F238E27FC236}">
                <a16:creationId xmlns:a16="http://schemas.microsoft.com/office/drawing/2014/main" id="{4AB485AF-38E3-0863-64CD-8756C4A2A497}"/>
              </a:ext>
            </a:extLst>
          </p:cNvPr>
          <p:cNvSpPr txBox="1"/>
          <p:nvPr/>
        </p:nvSpPr>
        <p:spPr>
          <a:xfrm>
            <a:off x="406200" y="2571749"/>
            <a:ext cx="8520600" cy="203462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LD_PRELOAD=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/lib/x86_64-linux-gnu/libasan.so.6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clang++ –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fsanitize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=address –o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myCoolApp.cpp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myCoolApp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81260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7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92" name="Google Shape;1692;p17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The solution is simple – create empty function in a separate .so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693" name="Google Shape;1693;p17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94" name="Google Shape;1694;p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1695" name="Google Shape;1695;p17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7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01" name="Google Shape;1701;p17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02" name="Google Shape;1702;p17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03" name="Google Shape;1703;p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1704" name="Google Shape;1704;p174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fake_asan_profile.c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7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10" name="Google Shape;1710;p17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11" name="Google Shape;1711;p17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12" name="Google Shape;1712;p1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1713" name="Google Shape;1713;p175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fake_asan_profile.c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&lt;sanitizer/asan_interface.h&gt;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__sanitizer_print_memory_profile(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What we’ll need to know?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+Some sanitizer options</a:t>
            </a:r>
            <a:endParaRPr sz="2300">
              <a:solidFill>
                <a:schemeClr val="dk2"/>
              </a:solidFill>
            </a:endParaRPr>
          </a:p>
        </p:txBody>
      </p:sp>
      <p:graphicFrame>
        <p:nvGraphicFramePr>
          <p:cNvPr id="307" name="Google Shape;307;p46"/>
          <p:cNvGraphicFramePr/>
          <p:nvPr/>
        </p:nvGraphicFramePr>
        <p:xfrm>
          <a:off x="942750" y="1445900"/>
          <a:ext cx="7239000" cy="1825575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Leak Sanitizer Algorithm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</a:rPr>
                        <a:t>Memory Manager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Interceptors</a:t>
                      </a:r>
                      <a:endParaRPr sz="2500">
                        <a:highlight>
                          <a:srgbClr val="FFF2CC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19" name="Google Shape;1719;p17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21" name="Google Shape;1721;p1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1722" name="Google Shape;1722;p176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fake_asan_profile.c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 dirty="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 dirty="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dirty="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 dirty="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dirty="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 dirty="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 dirty="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&lt;sanitizer/asan_interface.h&gt;</a:t>
            </a:r>
            <a:endParaRPr sz="1000" dirty="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__sanitizer_print_memory_profile(</a:t>
            </a:r>
            <a:r>
              <a:rPr lang="en" sz="1000" dirty="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dirty="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-shared asan_profile.c -o libfake_asan_profile.so</a:t>
            </a:r>
            <a:endParaRPr sz="12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7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29" name="Google Shape;1729;p17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30" name="Google Shape;1730;p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1731" name="Google Shape;1731;p177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fake_asan_profile.c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 dirty="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 dirty="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__sanitizer_print_memory_profile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dirty="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 dirty="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top_percent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dirty="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 dirty="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max_number_of_contexts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 dirty="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&lt;sanitizer/asan_interface.h&gt;</a:t>
            </a:r>
            <a:endParaRPr sz="1000" dirty="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__sanitizer_print_memory_profile(</a:t>
            </a:r>
            <a:r>
              <a:rPr lang="en" sz="1000" dirty="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dirty="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-shared asan_profile.c -o libfake_asan_profile.so</a:t>
            </a:r>
            <a:endParaRPr sz="12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7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37" name="Google Shape;1737;p17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38" name="Google Shape;1738;p17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39" name="Google Shape;1739;p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1740" name="Google Shape;1740;p178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linux-vdso.so.1 (0x00007fffc1953000)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libfake_asan_profile.so =&gt; ./libfake_asan_profile.so (0x00007c73c5d20000)</a:t>
            </a:r>
            <a:endParaRPr sz="12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libc.so.6 =&gt; /lib/x86_64-linux-gnu/libc.so.6 (0x00007c73c5a00000)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/lib64/ld-linux-x86-64.so.2 (0x00007c73c5d2c000)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7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46" name="Google Shape;1746;p17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The solution is simple – create empty function in a separate 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Works as expected (without ASAN runtime)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747" name="Google Shape;1747;p17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48" name="Google Shape;1748;p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1749" name="Google Shape;1749;p179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linux-vdso.so.1 (0x00007fffc1953000)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libfake_asan_profile.so =&gt; ./libfake_asan_profile.so (0x00007c73c5d20000)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libc.so.6 =&gt; /lib/x86_64-linux-gnu/libc.so.6 (0x00007c73c5a00000)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/lib64/ld-linux-x86-64.so.2 (0x00007c73c5d2c000)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LD_DEBUG=symbols 2&gt;&amp;1 ./a.out | grep __sanitizer_print_memory_profile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323573:	symbol=__sanitizer_print_memory_profile;  lookup in file=./a.out [0]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323573:	symbol=__sanitizer_print_memory_profile;  lookup in file=./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libfake_asan_profile.so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[0]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8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55" name="Google Shape;1755;p18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check it with ASAN runtime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1756" name="Google Shape;1756;p18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57" name="Google Shape;1757;p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1758" name="Google Shape;1758;p180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-fsanitize=address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64" name="Google Shape;1764;p18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Let’s check it with ASAN runtime.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It works!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765" name="Google Shape;1765;p18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66" name="Google Shape;1766;p1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1767" name="Google Shape;1767;p181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-fsanitize=address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Live Heap Allocations: 92 bytes in 2 chunks; quarantined: 0 bytes in 0 chunks; 1948 other chunks; total chunks: 1950; showing top 100% (at most 1000 unique contexts)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68 byte(s) (73%) in 1 allocation(s)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0x7dcf952fbb37 in malloc ../../../../src/libsanitizer/asan/asan_malloc_linux.cpp:69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0x7dcf95936db1 in malloc ../include/rtld-malloc.h:56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0x7dcf95936db1 in __GI__dl_exception_create_format elf/dl-exception.c:157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#3 0x7dcf9593e641 in _dl_lookup_symbol_x elf/dl-lookup.c:809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#4 0x7dcf94f8521c in do_sym elf/dl-sym.c:146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8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73" name="Google Shape;1773;p18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check it with ASAN runtime.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libasan.so has higher priority. So we’ve created “default” implementation for this func.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74" name="Google Shape;1774;p18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75" name="Google Shape;1775;p1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776" name="Google Shape;1776;p182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-fsanitize=address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linux-vdso.so.1 (0x00007fff2018e000)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libasan.so.8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=&gt; /lib/x86_64-linux-gnu/libasan.so.8 (0x0000746a29200000)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libfake_asan_profile.so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=&gt; ./libfake_asan_profile.so (0x0000746a29a31000)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libc.so.6 =&gt; /lib/x86_64-linux-gnu/libc.so.6 (0x0000746a28e00000)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libm.so.6 =&gt; /lib/x86_64-linux-gnu/libm.so.6 (0x0000746a29948000)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libgcc_s.so.1 =&gt; /lib/x86_64-linux-gnu/libgcc_s.so.1 (0x0000746a2991b000)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/lib64/ld-linux-x86-64.so.2 (0x0000746a29a59000)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8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82" name="Google Shape;1782;p18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check it with ASAN runtime.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Symbol search check via LD_DEBUG: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83" name="Google Shape;1783;p18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84" name="Google Shape;1784;p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1785" name="Google Shape;1785;p18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-fsanitize=address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LD_DEBUG=symbols 2&gt;&amp;1 ./a.out | grep __sanitizer_print_memory_profile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324222:	symbol=__sanitizer_print_memory_profile;  lookup in file=./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[0]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324222:	symbol=__sanitizer_print_memory_profile;  lookup in file=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/lib/x86_64-linux-gnu/libasan.so.8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[0]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8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91" name="Google Shape;1791;p18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With and without ASAN runtime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92" name="Google Shape;1792;p18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93" name="Google Shape;1793;p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1794" name="Google Shape;1794;p184"/>
          <p:cNvSpPr txBox="1"/>
          <p:nvPr/>
        </p:nvSpPr>
        <p:spPr>
          <a:xfrm>
            <a:off x="0" y="1874525"/>
            <a:ext cx="5170500" cy="121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-fsanitize=address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LD_DEBUG=symbols 2&gt;&amp;1 ./a.out | …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lookup in file=./a.out [0]</a:t>
            </a:r>
            <a:endParaRPr sz="11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lookup in </a:t>
            </a:r>
            <a:r>
              <a:rPr lang="en" sz="11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file=/lib/x86_64-linux-gnu/libasan.so.8</a:t>
            </a: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[0]</a:t>
            </a:r>
            <a:endParaRPr sz="11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5" name="Google Shape;1795;p184"/>
          <p:cNvSpPr txBox="1"/>
          <p:nvPr/>
        </p:nvSpPr>
        <p:spPr>
          <a:xfrm>
            <a:off x="5236325" y="1846475"/>
            <a:ext cx="3907800" cy="127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main.c -L. -lfake_asan_profile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LD_DEBUG=symbols 2&gt;&amp;1 ./a.out | …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lookup in file=./a.out [0]</a:t>
            </a:r>
            <a:endParaRPr sz="11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lookup in </a:t>
            </a:r>
            <a:r>
              <a:rPr lang="en" sz="11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file=./libfake_asan_profile.so</a:t>
            </a:r>
            <a:r>
              <a:rPr lang="en" sz="11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[0]</a:t>
            </a:r>
            <a:endParaRPr sz="11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07" name="Google Shape;1107;p1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chemeClr val="dk2"/>
                </a:solidFill>
              </a:rPr>
              <a:t>How will it work for all 3 cases: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chemeClr val="dk2"/>
                </a:solidFill>
              </a:rPr>
              <a:t>Static ASAN runtime: function version from main executable (</a:t>
            </a:r>
            <a:r>
              <a:rPr lang="en-US" sz="1700" b="1" dirty="0">
                <a:solidFill>
                  <a:schemeClr val="dk2"/>
                </a:solidFill>
              </a:rPr>
              <a:t>static ASAN runtime</a:t>
            </a:r>
            <a:r>
              <a:rPr lang="en-US" sz="1700" dirty="0">
                <a:solidFill>
                  <a:schemeClr val="dk2"/>
                </a:solidFill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chemeClr val="dk2"/>
                </a:solidFill>
              </a:rPr>
              <a:t>Dynamic ASAN runtime: function version from first .so (</a:t>
            </a:r>
            <a:r>
              <a:rPr lang="en-US" sz="1700" b="1" dirty="0">
                <a:solidFill>
                  <a:schemeClr val="dk2"/>
                </a:solidFill>
              </a:rPr>
              <a:t>ASAN runtime</a:t>
            </a:r>
            <a:r>
              <a:rPr lang="en-US" sz="1700" dirty="0">
                <a:solidFill>
                  <a:schemeClr val="dk2"/>
                </a:solidFill>
              </a:rPr>
              <a:t>) will be used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chemeClr val="dk2"/>
                </a:solidFill>
              </a:rPr>
              <a:t>No ASAN runtime: function version from our .so will be used</a:t>
            </a:r>
          </a:p>
        </p:txBody>
      </p:sp>
      <p:sp>
        <p:nvSpPr>
          <p:cNvPr id="1108" name="Google Shape;1108;p12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use it for </a:t>
            </a:r>
            <a:r>
              <a:rPr lang="en-US" sz="2400" dirty="0" err="1"/>
              <a:t>print_memory_profile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09" name="Google Shape;1109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629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2"/>
                </a:solidFill>
              </a:rPr>
              <a:t>Plan for today: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2743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en" sz="2300" dirty="0">
                <a:solidFill>
                  <a:schemeClr val="dk2"/>
                </a:solidFill>
              </a:rPr>
              <a:t>Interceptors</a:t>
            </a:r>
            <a:endParaRPr sz="2300" dirty="0">
              <a:solidFill>
                <a:schemeClr val="dk2"/>
              </a:solidFill>
            </a:endParaRPr>
          </a:p>
          <a:p>
            <a:pPr marL="2743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en" sz="2300" dirty="0">
                <a:solidFill>
                  <a:schemeClr val="dk2"/>
                </a:solidFill>
              </a:rPr>
              <a:t>Sanitizer Memory manager</a:t>
            </a:r>
            <a:endParaRPr sz="2300" dirty="0">
              <a:solidFill>
                <a:schemeClr val="dk2"/>
              </a:solidFill>
            </a:endParaRPr>
          </a:p>
          <a:p>
            <a:pPr marL="2743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en" sz="2300" dirty="0">
                <a:solidFill>
                  <a:schemeClr val="dk2"/>
                </a:solidFill>
              </a:rPr>
              <a:t>Leak Sanitizer Algorithm</a:t>
            </a:r>
            <a:endParaRPr sz="2300" dirty="0">
              <a:solidFill>
                <a:schemeClr val="dk2"/>
              </a:solidFill>
            </a:endParaRPr>
          </a:p>
          <a:p>
            <a:pPr marL="2743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en" sz="2300" dirty="0">
                <a:solidFill>
                  <a:schemeClr val="dk2"/>
                </a:solidFill>
              </a:rPr>
              <a:t>Leaked objects graph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86"/>
          <p:cNvSpPr txBox="1"/>
          <p:nvPr/>
        </p:nvSpPr>
        <p:spPr>
          <a:xfrm>
            <a:off x="311700" y="474900"/>
            <a:ext cx="42603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To create default implementation which could be replaced by another one you can: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For static linking</a:t>
            </a:r>
            <a:r>
              <a:rPr lang="en" sz="1700" dirty="0">
                <a:solidFill>
                  <a:schemeClr val="dk2"/>
                </a:solidFill>
              </a:rPr>
              <a:t>: create WEAK symbol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836" name="Google Shape;1836;p18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 up techniques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37" name="Google Shape;1837;p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1838" name="Google Shape;1838;p186"/>
          <p:cNvSpPr/>
          <p:nvPr/>
        </p:nvSpPr>
        <p:spPr>
          <a:xfrm>
            <a:off x="47323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39" name="Google Shape;1839;p186"/>
          <p:cNvSpPr/>
          <p:nvPr/>
        </p:nvSpPr>
        <p:spPr>
          <a:xfrm>
            <a:off x="65515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weak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  <p:sp>
        <p:nvSpPr>
          <p:cNvPr id="1840" name="Google Shape;1840;p186"/>
          <p:cNvSpPr/>
          <p:nvPr/>
        </p:nvSpPr>
        <p:spPr>
          <a:xfrm>
            <a:off x="47323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41" name="Google Shape;1841;p186"/>
          <p:cNvSpPr/>
          <p:nvPr/>
        </p:nvSpPr>
        <p:spPr>
          <a:xfrm>
            <a:off x="65515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 b="1"/>
              <a:t>strong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87"/>
          <p:cNvSpPr txBox="1"/>
          <p:nvPr/>
        </p:nvSpPr>
        <p:spPr>
          <a:xfrm>
            <a:off x="311700" y="474900"/>
            <a:ext cx="42603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To create default implementation which could be replaced by another one you can: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For static linking</a:t>
            </a:r>
            <a:r>
              <a:rPr lang="en" sz="1700" dirty="0">
                <a:solidFill>
                  <a:schemeClr val="dk2"/>
                </a:solidFill>
              </a:rPr>
              <a:t>: create WEAK symbol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For dynamic linking</a:t>
            </a:r>
            <a:r>
              <a:rPr lang="en" sz="1700" dirty="0">
                <a:solidFill>
                  <a:schemeClr val="dk2"/>
                </a:solidFill>
              </a:rPr>
              <a:t>: move your symbol to dynamic lib. Load it AFTER possible overload.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847" name="Google Shape;1847;p18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 up techniques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48" name="Google Shape;1848;p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1849" name="Google Shape;1849;p187"/>
          <p:cNvSpPr/>
          <p:nvPr/>
        </p:nvSpPr>
        <p:spPr>
          <a:xfrm>
            <a:off x="47323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50" name="Google Shape;1850;p187"/>
          <p:cNvSpPr/>
          <p:nvPr/>
        </p:nvSpPr>
        <p:spPr>
          <a:xfrm>
            <a:off x="65515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weak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  <p:sp>
        <p:nvSpPr>
          <p:cNvPr id="1851" name="Google Shape;1851;p187"/>
          <p:cNvSpPr/>
          <p:nvPr/>
        </p:nvSpPr>
        <p:spPr>
          <a:xfrm>
            <a:off x="6551500" y="403625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</a:t>
            </a:r>
            <a:r>
              <a:rPr lang="en" b="1"/>
              <a:t>boo</a:t>
            </a:r>
            <a:r>
              <a:rPr lang="en"/>
              <a:t>()</a:t>
            </a:r>
            <a:endParaRPr/>
          </a:p>
        </p:txBody>
      </p:sp>
      <p:sp>
        <p:nvSpPr>
          <p:cNvPr id="1852" name="Google Shape;1852;p187"/>
          <p:cNvSpPr/>
          <p:nvPr/>
        </p:nvSpPr>
        <p:spPr>
          <a:xfrm>
            <a:off x="4732300" y="403625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.so</a:t>
            </a:r>
            <a:endParaRPr/>
          </a:p>
        </p:txBody>
      </p:sp>
      <p:sp>
        <p:nvSpPr>
          <p:cNvPr id="1853" name="Google Shape;1853;p187"/>
          <p:cNvSpPr/>
          <p:nvPr/>
        </p:nvSpPr>
        <p:spPr>
          <a:xfrm>
            <a:off x="4732300" y="3234375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.so</a:t>
            </a:r>
            <a:endParaRPr/>
          </a:p>
        </p:txBody>
      </p:sp>
      <p:sp>
        <p:nvSpPr>
          <p:cNvPr id="1854" name="Google Shape;1854;p187"/>
          <p:cNvSpPr/>
          <p:nvPr/>
        </p:nvSpPr>
        <p:spPr>
          <a:xfrm>
            <a:off x="6551500" y="3234375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boo</a:t>
            </a:r>
            <a:r>
              <a:rPr lang="en"/>
              <a:t>()</a:t>
            </a:r>
            <a:endParaRPr/>
          </a:p>
        </p:txBody>
      </p:sp>
      <p:sp>
        <p:nvSpPr>
          <p:cNvPr id="1855" name="Google Shape;1855;p187"/>
          <p:cNvSpPr/>
          <p:nvPr/>
        </p:nvSpPr>
        <p:spPr>
          <a:xfrm>
            <a:off x="47323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56" name="Google Shape;1856;p187"/>
          <p:cNvSpPr/>
          <p:nvPr/>
        </p:nvSpPr>
        <p:spPr>
          <a:xfrm>
            <a:off x="65515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 b="1"/>
              <a:t>strong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88"/>
          <p:cNvSpPr txBox="1"/>
          <p:nvPr/>
        </p:nvSpPr>
        <p:spPr>
          <a:xfrm>
            <a:off x="311700" y="474900"/>
            <a:ext cx="42603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To create default implementation which could be replaced by another one you can: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For static linking</a:t>
            </a:r>
            <a:r>
              <a:rPr lang="en" sz="1700" dirty="0">
                <a:solidFill>
                  <a:schemeClr val="dk2"/>
                </a:solidFill>
              </a:rPr>
              <a:t>: create WEAK symbol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For dynamic linking</a:t>
            </a:r>
            <a:r>
              <a:rPr lang="en" sz="1700" dirty="0">
                <a:solidFill>
                  <a:schemeClr val="dk2"/>
                </a:solidFill>
              </a:rPr>
              <a:t>: move your symbol to dynamic lib. Load it AFTER possible overload.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To redefine symbol</a:t>
            </a:r>
            <a:r>
              <a:rPr lang="en" sz="1700" dirty="0">
                <a:solidFill>
                  <a:schemeClr val="dk2"/>
                </a:solidFill>
              </a:rPr>
              <a:t> define youth version in executable or in dynamic lib which will be loaded first.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1862" name="Google Shape;1862;p18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 up techniques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63" name="Google Shape;1863;p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1864" name="Google Shape;1864;p188"/>
          <p:cNvSpPr/>
          <p:nvPr/>
        </p:nvSpPr>
        <p:spPr>
          <a:xfrm>
            <a:off x="47323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65" name="Google Shape;1865;p188"/>
          <p:cNvSpPr/>
          <p:nvPr/>
        </p:nvSpPr>
        <p:spPr>
          <a:xfrm>
            <a:off x="6551500" y="11221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weak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  <p:sp>
        <p:nvSpPr>
          <p:cNvPr id="1866" name="Google Shape;1866;p188"/>
          <p:cNvSpPr/>
          <p:nvPr/>
        </p:nvSpPr>
        <p:spPr>
          <a:xfrm>
            <a:off x="6551500" y="403625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</a:t>
            </a:r>
            <a:r>
              <a:rPr lang="en" b="1"/>
              <a:t>boo</a:t>
            </a:r>
            <a:r>
              <a:rPr lang="en"/>
              <a:t>()</a:t>
            </a:r>
            <a:endParaRPr/>
          </a:p>
        </p:txBody>
      </p:sp>
      <p:sp>
        <p:nvSpPr>
          <p:cNvPr id="1867" name="Google Shape;1867;p188"/>
          <p:cNvSpPr/>
          <p:nvPr/>
        </p:nvSpPr>
        <p:spPr>
          <a:xfrm>
            <a:off x="4732300" y="403625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.so</a:t>
            </a:r>
            <a:endParaRPr/>
          </a:p>
        </p:txBody>
      </p:sp>
      <p:sp>
        <p:nvSpPr>
          <p:cNvPr id="1868" name="Google Shape;1868;p188"/>
          <p:cNvSpPr/>
          <p:nvPr/>
        </p:nvSpPr>
        <p:spPr>
          <a:xfrm>
            <a:off x="4732300" y="3234375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.so</a:t>
            </a:r>
            <a:endParaRPr/>
          </a:p>
        </p:txBody>
      </p:sp>
      <p:sp>
        <p:nvSpPr>
          <p:cNvPr id="1869" name="Google Shape;1869;p188"/>
          <p:cNvSpPr/>
          <p:nvPr/>
        </p:nvSpPr>
        <p:spPr>
          <a:xfrm>
            <a:off x="6551500" y="3234375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boo</a:t>
            </a:r>
            <a:r>
              <a:rPr lang="en"/>
              <a:t>()</a:t>
            </a:r>
            <a:endParaRPr/>
          </a:p>
        </p:txBody>
      </p:sp>
      <p:sp>
        <p:nvSpPr>
          <p:cNvPr id="1870" name="Google Shape;1870;p188"/>
          <p:cNvSpPr/>
          <p:nvPr/>
        </p:nvSpPr>
        <p:spPr>
          <a:xfrm>
            <a:off x="47323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71" name="Google Shape;1871;p188"/>
          <p:cNvSpPr/>
          <p:nvPr/>
        </p:nvSpPr>
        <p:spPr>
          <a:xfrm>
            <a:off x="6551500" y="17773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 b="1"/>
              <a:t>strong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foo</a:t>
            </a:r>
            <a:r>
              <a:rPr lang="en"/>
              <a:t>()</a:t>
            </a:r>
            <a:endParaRPr/>
          </a:p>
        </p:txBody>
      </p:sp>
      <p:sp>
        <p:nvSpPr>
          <p:cNvPr id="1872" name="Google Shape;1872;p188"/>
          <p:cNvSpPr/>
          <p:nvPr/>
        </p:nvSpPr>
        <p:spPr>
          <a:xfrm>
            <a:off x="4732300" y="24325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endParaRPr/>
          </a:p>
        </p:txBody>
      </p:sp>
      <p:sp>
        <p:nvSpPr>
          <p:cNvPr id="1873" name="Google Shape;1873;p188"/>
          <p:cNvSpPr/>
          <p:nvPr/>
        </p:nvSpPr>
        <p:spPr>
          <a:xfrm>
            <a:off x="6551500" y="2432500"/>
            <a:ext cx="1819200" cy="65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>
                <a:solidFill>
                  <a:srgbClr val="FF0000"/>
                </a:solidFill>
              </a:rPr>
              <a:t>overload</a:t>
            </a:r>
            <a:r>
              <a:rPr lang="en"/>
              <a:t> for </a:t>
            </a:r>
            <a:r>
              <a:rPr lang="en" b="1"/>
              <a:t>boo</a:t>
            </a:r>
            <a:r>
              <a:rPr lang="en"/>
              <a:t>()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9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14" name="Google Shape;1914;p19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</p:txBody>
      </p:sp>
      <p:sp>
        <p:nvSpPr>
          <p:cNvPr id="1915" name="Google Shape;1915;p19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16" name="Google Shape;1916;p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9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22" name="Google Shape;1922;p19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Just use </a:t>
            </a:r>
            <a:r>
              <a:rPr lang="en" sz="1500" b="1">
                <a:solidFill>
                  <a:srgbClr val="595959"/>
                </a:solidFill>
              </a:rPr>
              <a:t>dlsym</a:t>
            </a:r>
            <a:r>
              <a:rPr lang="en" sz="1500">
                <a:solidFill>
                  <a:srgbClr val="595959"/>
                </a:solidFill>
              </a:rPr>
              <a:t> call!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923" name="Google Shape;1923;p19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24" name="Google Shape;1924;p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9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30" name="Google Shape;1930;p19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Just use </a:t>
            </a:r>
            <a:r>
              <a:rPr lang="en" sz="1500" b="1">
                <a:solidFill>
                  <a:srgbClr val="595959"/>
                </a:solidFill>
              </a:rPr>
              <a:t>dlsym</a:t>
            </a:r>
            <a:r>
              <a:rPr lang="en" sz="1500">
                <a:solidFill>
                  <a:srgbClr val="595959"/>
                </a:solidFill>
              </a:rPr>
              <a:t> call!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931" name="Google Shape;1931;p19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32" name="Google Shape;1932;p1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1933" name="Google Shape;1933;p192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my_malloc.c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&lt;unistd.h&gt;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&lt;dlfcn.h&gt;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typedef 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*(*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write(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"my malloc\n"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dlsym(RTDL_NEXT,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"malloc"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=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9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39" name="Google Shape;1939;p19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Just use </a:t>
            </a:r>
            <a:r>
              <a:rPr lang="en" sz="1500" b="1">
                <a:solidFill>
                  <a:srgbClr val="595959"/>
                </a:solidFill>
              </a:rPr>
              <a:t>dlsym</a:t>
            </a:r>
            <a:r>
              <a:rPr lang="en" sz="1500">
                <a:solidFill>
                  <a:srgbClr val="595959"/>
                </a:solidFill>
              </a:rPr>
              <a:t> call!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dlsym RTDL_NEXT finds a </a:t>
            </a:r>
            <a:r>
              <a:rPr lang="en" sz="1500" b="1">
                <a:solidFill>
                  <a:srgbClr val="595959"/>
                </a:solidFill>
              </a:rPr>
              <a:t>next </a:t>
            </a:r>
            <a:r>
              <a:rPr lang="en" sz="1500">
                <a:solidFill>
                  <a:srgbClr val="595959"/>
                </a:solidFill>
              </a:rPr>
              <a:t>given symbol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940" name="Google Shape;1940;p19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41" name="Google Shape;1941;p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1942" name="Google Shape;1942;p19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my_malloc.c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&lt;unistd.h&gt;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&lt;dlfcn.h&gt;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typedef 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*(*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write(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"my malloc\n"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dlsym(RTDL_NEXT,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"malloc"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=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9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48" name="Google Shape;1948;p19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Let’s try it!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949" name="Google Shape;1949;p19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50" name="Google Shape;1950;p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1951" name="Google Shape;1951;p194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my_malloc.c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&lt;unistd.h&gt;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&lt;dlfcn.h&gt;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typedef 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*(*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write(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"my malloc\n"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dlsym(RTDL_NEXT,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"malloc"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=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-shared my_malloc.c -o my_malloc.so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printf(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"%p</a:t>
            </a:r>
            <a:r>
              <a:rPr lang="en" sz="1000">
                <a:solidFill>
                  <a:srgbClr val="0037A6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malloc(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-L. -l:my_malloc.so main.c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9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57" name="Google Shape;1957;p19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Let’s run it!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958" name="Google Shape;1958;p19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call redefined function?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59" name="Google Shape;1959;p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1960" name="Google Shape;1960;p195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my_malloc.c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&lt;unistd.h&gt;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&lt;dlfcn.h&gt;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typedef 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*(*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write(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"my malloc\n"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dlsym(RTDL_NEXT,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"malloc"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371F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 =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real_malloc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-shared my_malloc.c -o my_malloc.so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printf(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"%p</a:t>
            </a:r>
            <a:r>
              <a:rPr lang="en" sz="1000">
                <a:solidFill>
                  <a:srgbClr val="0037A6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, malloc(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-L. -l:my_malloc.so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my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0x5dbd8acb12a0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9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01" name="Google Shape;2001;p19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002" name="Google Shape;2002;p19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03" name="Google Shape;2003;p1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329" name="Google Shape;329;p4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30" name="Google Shape;33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9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09" name="Google Shape;2009;p19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010" name="Google Shape;2010;p19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11" name="Google Shape;2011;p1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2012" name="Google Shape;2012;p198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9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18" name="Google Shape;2018;p19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It is so complex because it should allow multiple tools to work together.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019" name="Google Shape;2019;p19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20" name="Google Shape;2020;p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sp>
        <p:nvSpPr>
          <p:cNvPr id="2021" name="Google Shape;2021;p199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0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27" name="Google Shape;2027;p20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First function: trampoline. A short one. Just calls 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Two symbols one function. WEAK and STRONG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8" name="Google Shape;2028;p20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29" name="Google Shape;2029;p2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2030" name="Google Shape;2030;p200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0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36" name="Google Shape;2036;p20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First function: trampoline. A short one. Just calls 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__interceptor_malloc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Two symbols one function. WEAK and STRONG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Second function: real ASAN malloc implementation.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Again: two symbols (WEAK and STRONG) one function.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37" name="Google Shape;2037;p20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38" name="Google Shape;2038;p2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2039" name="Google Shape;2039;p201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0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45" name="Google Shape;2045;p20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How does it work usually?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046" name="Google Shape;2046;p20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47" name="Google Shape;2047;p2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2048" name="Google Shape;2048;p202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0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54" name="Google Shape;2054;p20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How does it work usually?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Code calls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. Linker finds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 symbol in ASAN runtime. </a:t>
            </a:r>
            <a:r>
              <a:rPr lang="en" sz="1700" b="1" dirty="0">
                <a:solidFill>
                  <a:schemeClr val="dk2"/>
                </a:solidFill>
              </a:rPr>
              <a:t>malloc is trampoline</a:t>
            </a:r>
            <a:endParaRPr sz="1700" b="1" dirty="0">
              <a:solidFill>
                <a:schemeClr val="dk2"/>
              </a:solidFill>
            </a:endParaRPr>
          </a:p>
        </p:txBody>
      </p:sp>
      <p:sp>
        <p:nvSpPr>
          <p:cNvPr id="2055" name="Google Shape;2055;p20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56" name="Google Shape;2056;p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2057" name="Google Shape;2057;p203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58" name="Google Shape;2058;p203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0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64" name="Google Shape;2064;p20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How does it work usually?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Code calls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. Linker finds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 symbol in ASAN runtime. </a:t>
            </a:r>
            <a:r>
              <a:rPr lang="en" sz="1700" b="1" dirty="0">
                <a:solidFill>
                  <a:schemeClr val="dk2"/>
                </a:solidFill>
              </a:rPr>
              <a:t>malloc is trampoline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Trampoline calls </a:t>
            </a:r>
            <a:r>
              <a:rPr lang="en" sz="1700" b="1" dirty="0">
                <a:solidFill>
                  <a:schemeClr val="dk2"/>
                </a:solidFill>
              </a:rPr>
              <a:t>__interceptor_malloc</a:t>
            </a:r>
            <a:r>
              <a:rPr lang="en" sz="1700" dirty="0">
                <a:solidFill>
                  <a:schemeClr val="dk2"/>
                </a:solidFill>
              </a:rPr>
              <a:t> symbol. </a:t>
            </a:r>
            <a:r>
              <a:rPr lang="en" sz="1700" b="1" dirty="0">
                <a:solidFill>
                  <a:schemeClr val="dk2"/>
                </a:solidFill>
              </a:rPr>
              <a:t>__interceptor_malloc</a:t>
            </a:r>
            <a:r>
              <a:rPr lang="en" sz="1700" dirty="0">
                <a:solidFill>
                  <a:schemeClr val="dk2"/>
                </a:solidFill>
              </a:rPr>
              <a:t> is actual malloc implementation in ASAN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065" name="Google Shape;2065;p20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66" name="Google Shape;2066;p2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sp>
        <p:nvSpPr>
          <p:cNvPr id="2067" name="Google Shape;2067;p204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68" name="Google Shape;2068;p204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9" name="Google Shape;2069;p204"/>
          <p:cNvCxnSpPr/>
          <p:nvPr/>
        </p:nvCxnSpPr>
        <p:spPr>
          <a:xfrm flipH="1">
            <a:off x="7321375" y="1007575"/>
            <a:ext cx="544200" cy="487500"/>
          </a:xfrm>
          <a:prstGeom prst="curvedConnector3">
            <a:avLst>
              <a:gd name="adj1" fmla="val -18514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20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75" name="Google Shape;2075;p20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Extension points: all WEAK symbols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076" name="Google Shape;2076;p20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77" name="Google Shape;2077;p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sp>
        <p:nvSpPr>
          <p:cNvPr id="2078" name="Google Shape;2078;p205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79" name="Google Shape;2079;p205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0" name="Google Shape;2080;p205"/>
          <p:cNvCxnSpPr/>
          <p:nvPr/>
        </p:nvCxnSpPr>
        <p:spPr>
          <a:xfrm flipH="1">
            <a:off x="7321375" y="1007575"/>
            <a:ext cx="544200" cy="487500"/>
          </a:xfrm>
          <a:prstGeom prst="curvedConnector3">
            <a:avLst>
              <a:gd name="adj1" fmla="val -18514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0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86" name="Google Shape;2086;p20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Extension points: all WEAK symbols. Other tool can redefine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 or </a:t>
            </a:r>
            <a:r>
              <a:rPr lang="en" sz="1700" b="1" dirty="0">
                <a:solidFill>
                  <a:schemeClr val="dk2"/>
                </a:solidFill>
              </a:rPr>
              <a:t>__interceptor_malloc</a:t>
            </a:r>
            <a:endParaRPr sz="1700" b="1" dirty="0">
              <a:solidFill>
                <a:schemeClr val="dk2"/>
              </a:solidFill>
            </a:endParaRPr>
          </a:p>
        </p:txBody>
      </p:sp>
      <p:sp>
        <p:nvSpPr>
          <p:cNvPr id="2087" name="Google Shape;2087;p20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88" name="Google Shape;2088;p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sp>
        <p:nvSpPr>
          <p:cNvPr id="2089" name="Google Shape;2089;p206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90" name="Google Shape;2090;p206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1" name="Google Shape;2091;p206"/>
          <p:cNvCxnSpPr/>
          <p:nvPr/>
        </p:nvCxnSpPr>
        <p:spPr>
          <a:xfrm flipH="1">
            <a:off x="7321375" y="1007575"/>
            <a:ext cx="544200" cy="487500"/>
          </a:xfrm>
          <a:prstGeom prst="curvedConnector3">
            <a:avLst>
              <a:gd name="adj1" fmla="val -18514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0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97" name="Google Shape;2097;p20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Extension points: all WEAK symbols. Other tool can redefine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 or </a:t>
            </a:r>
            <a:r>
              <a:rPr lang="en" sz="1700" b="1" dirty="0">
                <a:solidFill>
                  <a:schemeClr val="dk2"/>
                </a:solidFill>
              </a:rPr>
              <a:t>__interceptor_malloc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In both cases redefinition should call a STRONG symbol from the same pair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098" name="Google Shape;2098;p20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99" name="Google Shape;2099;p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sp>
        <p:nvSpPr>
          <p:cNvPr id="2100" name="Google Shape;2100;p207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01" name="Google Shape;2101;p207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2" name="Google Shape;2102;p207"/>
          <p:cNvCxnSpPr/>
          <p:nvPr/>
        </p:nvCxnSpPr>
        <p:spPr>
          <a:xfrm flipH="1">
            <a:off x="7321375" y="1007575"/>
            <a:ext cx="544200" cy="487500"/>
          </a:xfrm>
          <a:prstGeom prst="curvedConnector3">
            <a:avLst>
              <a:gd name="adj1" fmla="val -18514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To replace some known (system) functions by sanitizer versions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337" name="Google Shape;337;p5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38" name="Google Shape;33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20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08" name="Google Shape;2108;p20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Extension points: all WEAK symbols. Other tool can redefine </a:t>
            </a:r>
            <a:r>
              <a:rPr lang="en" sz="1700" b="1" dirty="0">
                <a:solidFill>
                  <a:schemeClr val="dk2"/>
                </a:solidFill>
              </a:rPr>
              <a:t>malloc</a:t>
            </a:r>
            <a:r>
              <a:rPr lang="en" sz="1700" dirty="0">
                <a:solidFill>
                  <a:schemeClr val="dk2"/>
                </a:solidFill>
              </a:rPr>
              <a:t> or </a:t>
            </a:r>
            <a:r>
              <a:rPr lang="en" sz="1700" b="1" dirty="0">
                <a:solidFill>
                  <a:schemeClr val="dk2"/>
                </a:solidFill>
              </a:rPr>
              <a:t>__interceptor_malloc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In both cases redefinition should call a STRONG symbol from the same pair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malloc -&gt; __interceptor_trampoline_malloc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__interceptor_malloc -&gt; ___interceptor_malloc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09" name="Google Shape;2109;p20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10" name="Google Shape;2110;p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sp>
        <p:nvSpPr>
          <p:cNvPr id="2111" name="Google Shape;2111;p208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</a:t>
            </a:r>
            <a:r>
              <a:rPr lang="en" sz="1200" b="1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DEFAULT   14 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___interceptor_malloc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</a:t>
            </a:r>
            <a:r>
              <a:rPr lang="en" sz="1200" b="1" u="sng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DEFAULT   14 __interceptor_malloc</a:t>
            </a:r>
            <a:endParaRPr sz="1200" b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12" name="Google Shape;2112;p208"/>
          <p:cNvCxnSpPr/>
          <p:nvPr/>
        </p:nvCxnSpPr>
        <p:spPr>
          <a:xfrm>
            <a:off x="5880975" y="718725"/>
            <a:ext cx="0" cy="181200"/>
          </a:xfrm>
          <a:prstGeom prst="straightConnector1">
            <a:avLst/>
          </a:prstGeom>
          <a:noFill/>
          <a:ln w="19050" cap="flat" cmpd="sng">
            <a:solidFill>
              <a:srgbClr val="0033B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3" name="Google Shape;2113;p208"/>
          <p:cNvCxnSpPr/>
          <p:nvPr/>
        </p:nvCxnSpPr>
        <p:spPr>
          <a:xfrm flipH="1">
            <a:off x="7321375" y="1007575"/>
            <a:ext cx="544200" cy="487500"/>
          </a:xfrm>
          <a:prstGeom prst="curvedConnector3">
            <a:avLst>
              <a:gd name="adj1" fmla="val -18514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20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19" name="Google Shape;2119;p20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If both are redefined we will have a chain of 3 interceptors (including sanitizer one):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</a:rPr>
              <a:t>malloc</a:t>
            </a:r>
            <a:r>
              <a:rPr lang="en" sz="1500">
                <a:solidFill>
                  <a:schemeClr val="dk2"/>
                </a:solidFill>
              </a:rPr>
              <a:t> -&gt; __interceptor_trampoline_malloc -&gt; </a:t>
            </a:r>
            <a:r>
              <a:rPr lang="en" sz="1500" b="1">
                <a:solidFill>
                  <a:srgbClr val="FF0000"/>
                </a:solidFill>
              </a:rPr>
              <a:t>__interceptor_malloc</a:t>
            </a:r>
            <a:r>
              <a:rPr lang="en" sz="1500">
                <a:solidFill>
                  <a:schemeClr val="dk2"/>
                </a:solidFill>
              </a:rPr>
              <a:t> -&gt; </a:t>
            </a:r>
            <a:r>
              <a:rPr lang="en" sz="1500" b="1">
                <a:solidFill>
                  <a:srgbClr val="FF0000"/>
                </a:solidFill>
              </a:rPr>
              <a:t>___interceptor_malloc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Red - interceptors with custom logic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2120" name="Google Shape;2120;p20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Sanitizer interceptors IRL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21" name="Google Shape;2121;p2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2122" name="Google Shape;2122;p209"/>
          <p:cNvSpPr txBox="1"/>
          <p:nvPr/>
        </p:nvSpPr>
        <p:spPr>
          <a:xfrm>
            <a:off x="406200" y="613050"/>
            <a:ext cx="8520600" cy="119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/lib/x86_64-linux-gnu/libasan.so.8 | grep malloc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2439: 00000000000fa57a     5 FUNC    WEAK   DEFAULT   14 </a:t>
            </a:r>
            <a:r>
              <a:rPr lang="en" sz="12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 sz="1200" b="1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902: 00000000000fa57a     5 FUNC    GLOBAL DEFAULT   14 __interceptor_trampoline_malloc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214: 00000000000fba50   575 FUNC    GLOBAL DEFAULT   14 </a:t>
            </a:r>
            <a:r>
              <a:rPr lang="en" sz="1200" b="1" i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___interceptor_malloc</a:t>
            </a:r>
            <a:endParaRPr sz="1200" b="1" i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2173: 00000000000fba50   575 FUNC    WEAK   DEFAULT   14 </a:t>
            </a:r>
            <a:r>
              <a:rPr lang="en" sz="1200" b="1" i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__interceptor_malloc</a:t>
            </a:r>
            <a:endParaRPr sz="1200" b="1" i="1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1" name="Google Shape;2171;p21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Control - sanitizers are sensible to (virtual)memory layout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72" name="Google Shape;2172;p212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73" name="Google Shape;2173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1" name="Google Shape;2171;p21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Control - sanitizers are sensible to (virtual)memory layout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Metainformation protection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72" name="Google Shape;2172;p212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73" name="Google Shape;2173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78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1" name="Google Shape;2171;p21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Control - sanitizers are sensible to (virtual)memory layout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Metainformation protection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Performance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72" name="Google Shape;2172;p212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73" name="Google Shape;2173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6603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1" name="Google Shape;2171;p21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Control - sanitizers are sensible to (virtual)memory layout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Metainformation protection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Performance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Common framework for memory management for all sanitizers, scudo, etc…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72" name="Google Shape;2172;p212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73" name="Google Shape;2173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6199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1" name="Google Shape;2171;p21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Control - sanitizers are sensible to (virtual)memory layout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Metainformation protection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Performance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Common framework for memory management for all sanitizers, scudo, etc…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Leak Sanitizer should “scan” all allocated memory blocks. So it should know where to find it.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72" name="Google Shape;2172;p212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73" name="Google Shape;2173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9688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1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9" name="Google Shape;2179;p213"/>
          <p:cNvSpPr txBox="1"/>
          <p:nvPr/>
        </p:nvSpPr>
        <p:spPr>
          <a:xfrm>
            <a:off x="-417070" y="461661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add some (sanitizer defined) metainformation for each allocated memory block</a:t>
            </a:r>
            <a:endParaRPr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80" name="Google Shape;2180;p213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1" name="Google Shape;2181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1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9" name="Google Shape;2179;p213"/>
          <p:cNvSpPr txBox="1"/>
          <p:nvPr/>
        </p:nvSpPr>
        <p:spPr>
          <a:xfrm>
            <a:off x="-417070" y="461661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add some (sanitizer defined) metainformation for each allocated memory block</a:t>
            </a:r>
            <a:endParaRPr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Protect internal memory manager data structures and (optionally) metainformation from buffer overflow in user code. Do not store it next to userdata.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80" name="Google Shape;2180;p213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1" name="Google Shape;2181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40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46" name="Google Shape;34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1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79" name="Google Shape;2179;p213"/>
          <p:cNvSpPr txBox="1"/>
          <p:nvPr/>
        </p:nvSpPr>
        <p:spPr>
          <a:xfrm>
            <a:off x="-417070" y="461661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add some (sanitizer defined) metainformation for each allocated memory block</a:t>
            </a:r>
            <a:endParaRPr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Protect internal memory manager data structures and (optionally) metainformation from buffer overflow in user code. Do not store it next to userdata.</a:t>
            </a:r>
            <a:endParaRPr sz="1700" dirty="0">
              <a:solidFill>
                <a:srgbClr val="595959"/>
              </a:solidFill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It should have a reasonable performance. Multithreaded too.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80" name="Google Shape;2180;p213"/>
          <p:cNvSpPr txBox="1"/>
          <p:nvPr/>
        </p:nvSpPr>
        <p:spPr>
          <a:xfrm>
            <a:off x="311700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1" name="Google Shape;2181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3574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161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is a fasade for two other allocators: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5266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is a fasade for two other allocators: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PrimaryAllocator - very fast! But not always able to allocate.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2686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is a fasade for two other allocators: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PrimaryAllocator - very fast! But not always able to allocate.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SecondaryAllocator - slow. But universal. Can allocate everything.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650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is a fasade for two other allocators: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PrimaryAllocator - very fast! But not always able to allocate.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SecondaryAllocator - slow. But universal. Can allocate everything.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firstly tries </a:t>
            </a:r>
            <a:r>
              <a:rPr lang="en" sz="1700" dirty="0">
                <a:solidFill>
                  <a:schemeClr val="dk2"/>
                </a:solidFill>
              </a:rPr>
              <a:t>PrimaryAllocator. In case of failure - SecondaryAllocator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771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87" name="Google Shape;2187;p2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Top-down architecture: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Main allocator is CombinedAllocator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is a fasade for two other allocators: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PrimaryAllocator - very fast! But not always able to allocate.</a:t>
            </a:r>
            <a:endParaRPr sz="1700" dirty="0">
              <a:solidFill>
                <a:srgbClr val="595959"/>
              </a:solidFill>
            </a:endParaRPr>
          </a:p>
          <a:p>
            <a:pPr marL="1371600" lvl="1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lphaLcPeriod"/>
            </a:pPr>
            <a:r>
              <a:rPr lang="en" sz="1700" dirty="0">
                <a:solidFill>
                  <a:srgbClr val="595959"/>
                </a:solidFill>
              </a:rPr>
              <a:t>SecondaryAllocator - slow. But universal. Can allocate everything.</a:t>
            </a:r>
            <a:endParaRPr sz="1700" dirty="0">
              <a:solidFill>
                <a:srgbClr val="595959"/>
              </a:solidFill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CombinedAllocator firstly tries </a:t>
            </a:r>
            <a:r>
              <a:rPr lang="en" sz="1700" dirty="0">
                <a:solidFill>
                  <a:schemeClr val="dk2"/>
                </a:solidFill>
              </a:rPr>
              <a:t>PrimaryAllocator. In case of failure - SecondaryAllocator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PrimaryAllocator and SecondaryAllocator are aliases for instances of template Allocator classes.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188" name="Google Shape;2188;p21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Memory Manager. Implementation.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9" name="Google Shape;2189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8622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1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95" name="Google Shape;2195;p21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PrimaryAllocator: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96" name="Google Shape;2196;p215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97" name="Google Shape;219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5721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1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95" name="Google Shape;2195;p21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PrimaryAllocator: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SizeClassAllocator64 - is a PrimaryAllocator (</a:t>
            </a:r>
            <a:r>
              <a:rPr lang="en" sz="10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using PrmaryAllocator=</a:t>
            </a:r>
            <a:r>
              <a:rPr lang="en" sz="1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SizeClassAllocator64&lt;...&gt;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r>
              <a:rPr lang="en" sz="1700" dirty="0">
                <a:solidFill>
                  <a:srgbClr val="595959"/>
                </a:solidFill>
              </a:rPr>
              <a:t>. Gets memory from OS. Does not like multithreading.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96" name="Google Shape;2196;p215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97" name="Google Shape;219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1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95" name="Google Shape;2195;p21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PrimaryAllocator: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SizeClassAllocator64 - is a PrimaryAllocator (</a:t>
            </a:r>
            <a:r>
              <a:rPr lang="en" sz="10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using PrmaryAllocator=</a:t>
            </a:r>
            <a:r>
              <a:rPr lang="en" sz="1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SizeClassAllocator64&lt;...&gt;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r>
              <a:rPr lang="en" sz="1700" dirty="0">
                <a:solidFill>
                  <a:srgbClr val="595959"/>
                </a:solidFill>
              </a:rPr>
              <a:t>. Gets memory from OS. Does not like multithreading.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SizeClassMap – does not contain data, no state. Just for memory classes count (defined in compile time). Able to determine what memory class is suitable for this memory chunk size.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96" name="Google Shape;2196;p215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97" name="Google Shape;219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70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	(ASAN/LSAN)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54" name="Google Shape;35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1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95" name="Google Shape;2195;p21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PrimaryAllocator: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SizeClassAllocator64 - is a PrimaryAllocator (</a:t>
            </a:r>
            <a:r>
              <a:rPr lang="en" sz="10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using PrmaryAllocator=</a:t>
            </a:r>
            <a:r>
              <a:rPr lang="en" sz="1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SizeClassAllocator64&lt;...&gt;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r>
              <a:rPr lang="en" sz="1700" dirty="0">
                <a:solidFill>
                  <a:srgbClr val="595959"/>
                </a:solidFill>
              </a:rPr>
              <a:t>. Gets memory from OS. Does not like multithreading.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SizeClassMap – does not contain data, no state. Just for memory classes count (defined in compile time). Able to determine what memory class is suitable for this memory chunk size.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SizeClassAllocator64LocalCache – The best friend of threads. Borrows memory from SizeClassAllocator64 for its thread needs.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96" name="Google Shape;2196;p215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97" name="Google Shape;219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401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1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03" name="Google Shape;2203;p21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PrimaryAllocator: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595959"/>
                </a:solidFill>
              </a:rPr>
              <a:t>SizeClass</a:t>
            </a:r>
            <a:r>
              <a:rPr lang="en" sz="1700" dirty="0">
                <a:solidFill>
                  <a:srgbClr val="595959"/>
                </a:solidFill>
              </a:rPr>
              <a:t>Allocator64 - is a PrimaryAllocator (</a:t>
            </a:r>
            <a:r>
              <a:rPr lang="en" sz="10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using PrmaryAllocator=</a:t>
            </a:r>
            <a:r>
              <a:rPr lang="en" sz="10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SizeClassAllocator64&lt;...&gt;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r>
              <a:rPr lang="en" sz="1700" dirty="0">
                <a:solidFill>
                  <a:srgbClr val="595959"/>
                </a:solidFill>
              </a:rPr>
              <a:t>. Gets memory from OS. Does not like multithreading.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595959"/>
                </a:solidFill>
              </a:rPr>
              <a:t>SizeClass</a:t>
            </a:r>
            <a:r>
              <a:rPr lang="en" sz="1700" dirty="0">
                <a:solidFill>
                  <a:srgbClr val="595959"/>
                </a:solidFill>
              </a:rPr>
              <a:t>Map – does not contain data, no state. Just for memory classes count (defined in compile time). Able to determine what memory class is suitable for this memory chunk size.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595959"/>
                </a:solidFill>
              </a:rPr>
              <a:t>SizeClass</a:t>
            </a:r>
            <a:r>
              <a:rPr lang="en" sz="1700" dirty="0">
                <a:solidFill>
                  <a:srgbClr val="595959"/>
                </a:solidFill>
              </a:rPr>
              <a:t>Allocator64LocalCache – The best friend of threads. Borrows memory from SizeClassAllocator64 for its thread needs.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204" name="Google Shape;2204;p216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05" name="Google Shape;2205;p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171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172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memory size class there is a </a:t>
            </a:r>
            <a:r>
              <a:rPr lang="en" sz="1700" b="1" dirty="0">
                <a:solidFill>
                  <a:srgbClr val="595959"/>
                </a:solidFill>
              </a:rPr>
              <a:t>region. </a:t>
            </a:r>
            <a:r>
              <a:rPr lang="en" sz="1700" dirty="0">
                <a:solidFill>
                  <a:srgbClr val="595959"/>
                </a:solidFill>
              </a:rPr>
              <a:t>Each region is divided into </a:t>
            </a:r>
            <a:r>
              <a:rPr lang="en" sz="1700" b="1" dirty="0">
                <a:solidFill>
                  <a:srgbClr val="595959"/>
                </a:solidFill>
              </a:rPr>
              <a:t>chunks</a:t>
            </a:r>
            <a:r>
              <a:rPr lang="en" sz="1700" dirty="0">
                <a:solidFill>
                  <a:srgbClr val="595959"/>
                </a:solidFill>
              </a:rPr>
              <a:t> with a given </a:t>
            </a:r>
            <a:r>
              <a:rPr lang="en" sz="1700" b="1" dirty="0">
                <a:solidFill>
                  <a:srgbClr val="595959"/>
                </a:solidFill>
              </a:rPr>
              <a:t>size</a:t>
            </a:r>
            <a:r>
              <a:rPr lang="en" sz="1700" dirty="0">
                <a:solidFill>
                  <a:srgbClr val="595959"/>
                </a:solidFill>
              </a:rPr>
              <a:t> for this memory size class.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4140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memory size class there is a </a:t>
            </a:r>
            <a:r>
              <a:rPr lang="en" sz="1700" b="1" dirty="0">
                <a:solidFill>
                  <a:srgbClr val="595959"/>
                </a:solidFill>
              </a:rPr>
              <a:t>region. </a:t>
            </a:r>
            <a:r>
              <a:rPr lang="en" sz="1700" dirty="0">
                <a:solidFill>
                  <a:srgbClr val="595959"/>
                </a:solidFill>
              </a:rPr>
              <a:t>Each region is divided into </a:t>
            </a:r>
            <a:r>
              <a:rPr lang="en" sz="1700" b="1" dirty="0">
                <a:solidFill>
                  <a:srgbClr val="595959"/>
                </a:solidFill>
              </a:rPr>
              <a:t>chunks</a:t>
            </a:r>
            <a:r>
              <a:rPr lang="en" sz="1700" dirty="0">
                <a:solidFill>
                  <a:srgbClr val="595959"/>
                </a:solidFill>
              </a:rPr>
              <a:t> with a given </a:t>
            </a:r>
            <a:r>
              <a:rPr lang="en" sz="1700" b="1" dirty="0">
                <a:solidFill>
                  <a:srgbClr val="595959"/>
                </a:solidFill>
              </a:rPr>
              <a:t>size</a:t>
            </a:r>
            <a:r>
              <a:rPr lang="en" sz="1700" dirty="0">
                <a:solidFill>
                  <a:srgbClr val="595959"/>
                </a:solidFill>
              </a:rPr>
              <a:t> for this memory size class.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</a:t>
            </a:r>
            <a:r>
              <a:rPr lang="en" sz="1700" b="1" dirty="0">
                <a:solidFill>
                  <a:srgbClr val="595959"/>
                </a:solidFill>
              </a:rPr>
              <a:t>chunk</a:t>
            </a:r>
            <a:r>
              <a:rPr lang="en" sz="1700" dirty="0">
                <a:solidFill>
                  <a:srgbClr val="595959"/>
                </a:solidFill>
              </a:rPr>
              <a:t> there is a </a:t>
            </a:r>
            <a:r>
              <a:rPr lang="en" sz="1700" b="1" dirty="0">
                <a:solidFill>
                  <a:srgbClr val="595959"/>
                </a:solidFill>
              </a:rPr>
              <a:t>MetaChunk</a:t>
            </a:r>
            <a:r>
              <a:rPr lang="en" dirty="0"/>
              <a:t> </a:t>
            </a:r>
            <a:r>
              <a:rPr lang="en" sz="1700" dirty="0">
                <a:solidFill>
                  <a:schemeClr val="dk2"/>
                </a:solidFill>
              </a:rPr>
              <a:t>(with metainformation). MetaChunk is stored separately but in the same </a:t>
            </a:r>
            <a:r>
              <a:rPr lang="en" sz="1700" b="1" dirty="0">
                <a:solidFill>
                  <a:schemeClr val="dk2"/>
                </a:solidFill>
              </a:rPr>
              <a:t>region</a:t>
            </a:r>
            <a:r>
              <a:rPr lang="en" sz="1700" dirty="0">
                <a:solidFill>
                  <a:schemeClr val="dk2"/>
                </a:solidFill>
              </a:rPr>
              <a:t>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5494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memory size class there is a </a:t>
            </a:r>
            <a:r>
              <a:rPr lang="en" sz="1700" b="1" dirty="0">
                <a:solidFill>
                  <a:srgbClr val="595959"/>
                </a:solidFill>
              </a:rPr>
              <a:t>region. </a:t>
            </a:r>
            <a:r>
              <a:rPr lang="en" sz="1700" dirty="0">
                <a:solidFill>
                  <a:srgbClr val="595959"/>
                </a:solidFill>
              </a:rPr>
              <a:t>Each region is divided into </a:t>
            </a:r>
            <a:r>
              <a:rPr lang="en" sz="1700" b="1" dirty="0">
                <a:solidFill>
                  <a:srgbClr val="595959"/>
                </a:solidFill>
              </a:rPr>
              <a:t>chunks</a:t>
            </a:r>
            <a:r>
              <a:rPr lang="en" sz="1700" dirty="0">
                <a:solidFill>
                  <a:srgbClr val="595959"/>
                </a:solidFill>
              </a:rPr>
              <a:t> with a given </a:t>
            </a:r>
            <a:r>
              <a:rPr lang="en" sz="1700" b="1" dirty="0">
                <a:solidFill>
                  <a:srgbClr val="595959"/>
                </a:solidFill>
              </a:rPr>
              <a:t>size</a:t>
            </a:r>
            <a:r>
              <a:rPr lang="en" sz="1700" dirty="0">
                <a:solidFill>
                  <a:srgbClr val="595959"/>
                </a:solidFill>
              </a:rPr>
              <a:t> for this memory size class.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</a:t>
            </a:r>
            <a:r>
              <a:rPr lang="en" sz="1700" b="1" dirty="0">
                <a:solidFill>
                  <a:srgbClr val="595959"/>
                </a:solidFill>
              </a:rPr>
              <a:t>chunk</a:t>
            </a:r>
            <a:r>
              <a:rPr lang="en" sz="1700" dirty="0">
                <a:solidFill>
                  <a:srgbClr val="595959"/>
                </a:solidFill>
              </a:rPr>
              <a:t> there is a </a:t>
            </a:r>
            <a:r>
              <a:rPr lang="en" sz="1700" b="1" dirty="0">
                <a:solidFill>
                  <a:srgbClr val="595959"/>
                </a:solidFill>
              </a:rPr>
              <a:t>MetaChunk</a:t>
            </a:r>
            <a:r>
              <a:rPr lang="en" dirty="0"/>
              <a:t> </a:t>
            </a:r>
            <a:r>
              <a:rPr lang="en" sz="1700" dirty="0">
                <a:solidFill>
                  <a:schemeClr val="dk2"/>
                </a:solidFill>
              </a:rPr>
              <a:t>(with metainformation). MetaChunk is stored separately but in the same </a:t>
            </a:r>
            <a:r>
              <a:rPr lang="en" sz="1700" b="1" dirty="0">
                <a:solidFill>
                  <a:schemeClr val="dk2"/>
                </a:solidFill>
              </a:rPr>
              <a:t>region</a:t>
            </a:r>
            <a:r>
              <a:rPr lang="en" sz="1700" dirty="0">
                <a:solidFill>
                  <a:schemeClr val="dk2"/>
                </a:solidFill>
              </a:rPr>
              <a:t>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Also there is a </a:t>
            </a:r>
            <a:r>
              <a:rPr lang="en" sz="1700" b="1" dirty="0">
                <a:solidFill>
                  <a:schemeClr val="dk2"/>
                </a:solidFill>
              </a:rPr>
              <a:t>FreeArray</a:t>
            </a:r>
            <a:r>
              <a:rPr lang="en" sz="1700" dirty="0">
                <a:solidFill>
                  <a:schemeClr val="dk2"/>
                </a:solidFill>
              </a:rPr>
              <a:t> – array of free chunks. One FreeArray per region.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086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memory size class there is a </a:t>
            </a:r>
            <a:r>
              <a:rPr lang="en" sz="1700" b="1" dirty="0">
                <a:solidFill>
                  <a:srgbClr val="595959"/>
                </a:solidFill>
              </a:rPr>
              <a:t>region. </a:t>
            </a:r>
            <a:r>
              <a:rPr lang="en" sz="1700" dirty="0">
                <a:solidFill>
                  <a:srgbClr val="595959"/>
                </a:solidFill>
              </a:rPr>
              <a:t>Each region is divided into </a:t>
            </a:r>
            <a:r>
              <a:rPr lang="en" sz="1700" b="1" dirty="0">
                <a:solidFill>
                  <a:srgbClr val="595959"/>
                </a:solidFill>
              </a:rPr>
              <a:t>chunks</a:t>
            </a:r>
            <a:r>
              <a:rPr lang="en" sz="1700" dirty="0">
                <a:solidFill>
                  <a:srgbClr val="595959"/>
                </a:solidFill>
              </a:rPr>
              <a:t> with a given </a:t>
            </a:r>
            <a:r>
              <a:rPr lang="en" sz="1700" b="1" dirty="0">
                <a:solidFill>
                  <a:srgbClr val="595959"/>
                </a:solidFill>
              </a:rPr>
              <a:t>size</a:t>
            </a:r>
            <a:r>
              <a:rPr lang="en" sz="1700" dirty="0">
                <a:solidFill>
                  <a:srgbClr val="595959"/>
                </a:solidFill>
              </a:rPr>
              <a:t> for this memory size class.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</a:t>
            </a:r>
            <a:r>
              <a:rPr lang="en" sz="1700" b="1" dirty="0">
                <a:solidFill>
                  <a:srgbClr val="595959"/>
                </a:solidFill>
              </a:rPr>
              <a:t>chunk</a:t>
            </a:r>
            <a:r>
              <a:rPr lang="en" sz="1700" dirty="0">
                <a:solidFill>
                  <a:srgbClr val="595959"/>
                </a:solidFill>
              </a:rPr>
              <a:t> there is a </a:t>
            </a:r>
            <a:r>
              <a:rPr lang="en" sz="1700" b="1" dirty="0">
                <a:solidFill>
                  <a:srgbClr val="595959"/>
                </a:solidFill>
              </a:rPr>
              <a:t>MetaChunk</a:t>
            </a:r>
            <a:r>
              <a:rPr lang="en" dirty="0"/>
              <a:t> </a:t>
            </a:r>
            <a:r>
              <a:rPr lang="en" sz="1700" dirty="0">
                <a:solidFill>
                  <a:schemeClr val="dk2"/>
                </a:solidFill>
              </a:rPr>
              <a:t>(with metainformation). MetaChunk is stored separately but in the same </a:t>
            </a:r>
            <a:r>
              <a:rPr lang="en" sz="1700" b="1" dirty="0">
                <a:solidFill>
                  <a:schemeClr val="dk2"/>
                </a:solidFill>
              </a:rPr>
              <a:t>region</a:t>
            </a:r>
            <a:r>
              <a:rPr lang="en" sz="1700" dirty="0">
                <a:solidFill>
                  <a:schemeClr val="dk2"/>
                </a:solidFill>
              </a:rPr>
              <a:t>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Also there is a </a:t>
            </a:r>
            <a:r>
              <a:rPr lang="en" sz="1700" b="1" dirty="0">
                <a:solidFill>
                  <a:schemeClr val="dk2"/>
                </a:solidFill>
              </a:rPr>
              <a:t>FreeArray</a:t>
            </a:r>
            <a:r>
              <a:rPr lang="en" sz="1700" dirty="0">
                <a:solidFill>
                  <a:schemeClr val="dk2"/>
                </a:solidFill>
              </a:rPr>
              <a:t> – array of free chunks. One FreeArray per region.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All regions for all classes = </a:t>
            </a:r>
            <a:r>
              <a:rPr lang="en" sz="1700" b="1" dirty="0">
                <a:solidFill>
                  <a:schemeClr val="dk2"/>
                </a:solidFill>
              </a:rPr>
              <a:t>Space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7392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1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1" name="Google Shape;2211;p21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SizeClass</a:t>
            </a:r>
            <a:r>
              <a:rPr lang="en" sz="1700" dirty="0">
                <a:solidFill>
                  <a:schemeClr val="dk2"/>
                </a:solidFill>
              </a:rPr>
              <a:t>Allocator64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memory size class there is a </a:t>
            </a:r>
            <a:r>
              <a:rPr lang="en" sz="1700" b="1" dirty="0">
                <a:solidFill>
                  <a:srgbClr val="595959"/>
                </a:solidFill>
              </a:rPr>
              <a:t>region. </a:t>
            </a:r>
            <a:r>
              <a:rPr lang="en" sz="1700" dirty="0">
                <a:solidFill>
                  <a:srgbClr val="595959"/>
                </a:solidFill>
              </a:rPr>
              <a:t>Each region is divided into </a:t>
            </a:r>
            <a:r>
              <a:rPr lang="en" sz="1700" b="1" dirty="0">
                <a:solidFill>
                  <a:srgbClr val="595959"/>
                </a:solidFill>
              </a:rPr>
              <a:t>chunks</a:t>
            </a:r>
            <a:r>
              <a:rPr lang="en" sz="1700" dirty="0">
                <a:solidFill>
                  <a:srgbClr val="595959"/>
                </a:solidFill>
              </a:rPr>
              <a:t> with a given </a:t>
            </a:r>
            <a:r>
              <a:rPr lang="en" sz="1700" b="1" dirty="0">
                <a:solidFill>
                  <a:srgbClr val="595959"/>
                </a:solidFill>
              </a:rPr>
              <a:t>size</a:t>
            </a:r>
            <a:r>
              <a:rPr lang="en" sz="1700" dirty="0">
                <a:solidFill>
                  <a:srgbClr val="595959"/>
                </a:solidFill>
              </a:rPr>
              <a:t> for this memory size class.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</a:t>
            </a:r>
            <a:r>
              <a:rPr lang="en" sz="1700" b="1" dirty="0">
                <a:solidFill>
                  <a:srgbClr val="595959"/>
                </a:solidFill>
              </a:rPr>
              <a:t>chunk</a:t>
            </a:r>
            <a:r>
              <a:rPr lang="en" sz="1700" dirty="0">
                <a:solidFill>
                  <a:srgbClr val="595959"/>
                </a:solidFill>
              </a:rPr>
              <a:t> there is a </a:t>
            </a:r>
            <a:r>
              <a:rPr lang="en" sz="1700" b="1" dirty="0">
                <a:solidFill>
                  <a:srgbClr val="595959"/>
                </a:solidFill>
              </a:rPr>
              <a:t>MetaChunk</a:t>
            </a:r>
            <a:r>
              <a:rPr lang="en" dirty="0"/>
              <a:t> </a:t>
            </a:r>
            <a:r>
              <a:rPr lang="en" sz="1700" dirty="0">
                <a:solidFill>
                  <a:schemeClr val="dk2"/>
                </a:solidFill>
              </a:rPr>
              <a:t>(with metainformation). MetaChunk is stored separately but in the same </a:t>
            </a:r>
            <a:r>
              <a:rPr lang="en" sz="1700" b="1" dirty="0">
                <a:solidFill>
                  <a:schemeClr val="dk2"/>
                </a:solidFill>
              </a:rPr>
              <a:t>region</a:t>
            </a:r>
            <a:r>
              <a:rPr lang="en" sz="1700" dirty="0">
                <a:solidFill>
                  <a:schemeClr val="dk2"/>
                </a:solidFill>
              </a:rPr>
              <a:t>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Also there is a </a:t>
            </a:r>
            <a:r>
              <a:rPr lang="en" sz="1700" b="1" dirty="0">
                <a:solidFill>
                  <a:schemeClr val="dk2"/>
                </a:solidFill>
              </a:rPr>
              <a:t>FreeArray</a:t>
            </a:r>
            <a:r>
              <a:rPr lang="en" sz="1700" dirty="0">
                <a:solidFill>
                  <a:schemeClr val="dk2"/>
                </a:solidFill>
              </a:rPr>
              <a:t> – array of free chunks. One FreeArray per region.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All regions for all classes = </a:t>
            </a:r>
            <a:r>
              <a:rPr lang="en" sz="1700" b="1" dirty="0">
                <a:solidFill>
                  <a:schemeClr val="dk2"/>
                </a:solidFill>
              </a:rPr>
              <a:t>Space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Just after the </a:t>
            </a:r>
            <a:r>
              <a:rPr lang="en" sz="1700" b="1" dirty="0">
                <a:solidFill>
                  <a:schemeClr val="dk2"/>
                </a:solidFill>
              </a:rPr>
              <a:t>space</a:t>
            </a:r>
            <a:r>
              <a:rPr lang="en" sz="1700" dirty="0">
                <a:solidFill>
                  <a:schemeClr val="dk2"/>
                </a:solidFill>
              </a:rPr>
              <a:t> there is info about all regions.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212" name="Google Shape;2212;p21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13" name="Google Shape;2213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0146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19" name="Google Shape;2219;p21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20" name="Google Shape;2220;p21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21" name="Google Shape;2221;p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178</a:t>
            </a:fld>
            <a:endParaRPr/>
          </a:p>
        </p:txBody>
      </p:sp>
      <p:graphicFrame>
        <p:nvGraphicFramePr>
          <p:cNvPr id="2222" name="Google Shape;2222;p218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1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28" name="Google Shape;2228;p21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29" name="Google Shape;2229;p219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30" name="Google Shape;2230;p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179</a:t>
            </a:fld>
            <a:endParaRPr/>
          </a:p>
        </p:txBody>
      </p:sp>
      <p:graphicFrame>
        <p:nvGraphicFramePr>
          <p:cNvPr id="2231" name="Google Shape;2231;p219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32" name="Google Shape;2232;p219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219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34" name="Google Shape;2234;p219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235" name="Google Shape;2235;p219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	(ASAN/LSAN)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or pthread functions in TSAN (</a:t>
            </a:r>
            <a:r>
              <a:rPr lang="en" sz="1700" b="1" dirty="0">
                <a:solidFill>
                  <a:srgbClr val="595959"/>
                </a:solidFill>
              </a:rPr>
              <a:t>pthread_mutex_create, …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61" name="Google Shape;361;p5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22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41" name="Google Shape;2241;p22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42" name="Google Shape;2242;p220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43" name="Google Shape;2243;p2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180</a:t>
            </a:fld>
            <a:endParaRPr/>
          </a:p>
        </p:txBody>
      </p:sp>
      <p:graphicFrame>
        <p:nvGraphicFramePr>
          <p:cNvPr id="2244" name="Google Shape;2244;p220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45" name="Google Shape;2245;p220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6" name="Google Shape;2246;p220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47" name="Google Shape;2247;p220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248" name="Google Shape;2248;p220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49" name="Google Shape;2249;p220"/>
          <p:cNvSpPr txBox="1"/>
          <p:nvPr/>
        </p:nvSpPr>
        <p:spPr>
          <a:xfrm>
            <a:off x="3636600" y="291470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2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55" name="Google Shape;2255;p22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56" name="Google Shape;2256;p221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57" name="Google Shape;2257;p2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181</a:t>
            </a:fld>
            <a:endParaRPr/>
          </a:p>
        </p:txBody>
      </p:sp>
      <p:graphicFrame>
        <p:nvGraphicFramePr>
          <p:cNvPr id="2258" name="Google Shape;2258;p221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59" name="Google Shape;2259;p221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221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61" name="Google Shape;2261;p221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262" name="Google Shape;2262;p221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3" name="Google Shape;2263;p221"/>
          <p:cNvSpPr txBox="1"/>
          <p:nvPr/>
        </p:nvSpPr>
        <p:spPr>
          <a:xfrm>
            <a:off x="3636600" y="291470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64" name="Google Shape;2264;p221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5" name="Google Shape;2265;p221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6" name="Google Shape;2266;p221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22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72" name="Google Shape;2272;p22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73" name="Google Shape;2273;p222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74" name="Google Shape;2274;p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182</a:t>
            </a:fld>
            <a:endParaRPr/>
          </a:p>
        </p:txBody>
      </p:sp>
      <p:graphicFrame>
        <p:nvGraphicFramePr>
          <p:cNvPr id="2275" name="Google Shape;2275;p222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76" name="Google Shape;2276;p222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7" name="Google Shape;2277;p222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8" name="Google Shape;2278;p222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279" name="Google Shape;2279;p222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80" name="Google Shape;2280;p222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1" name="Google Shape;2281;p222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82" name="Google Shape;2282;p222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3" name="Google Shape;2283;p222"/>
          <p:cNvCxnSpPr>
            <a:stCxn id="2282" idx="0"/>
            <a:endCxn id="2284" idx="3"/>
          </p:cNvCxnSpPr>
          <p:nvPr/>
        </p:nvCxnSpPr>
        <p:spPr>
          <a:xfrm rot="5400000" flipH="1">
            <a:off x="7605525" y="1103075"/>
            <a:ext cx="1482600" cy="124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4" name="Google Shape;2284;p222"/>
          <p:cNvSpPr txBox="1"/>
          <p:nvPr/>
        </p:nvSpPr>
        <p:spPr>
          <a:xfrm>
            <a:off x="6215625" y="7854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RegionInfo array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85" name="Google Shape;2285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0" y="916075"/>
            <a:ext cx="6134276" cy="28606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22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91" name="Google Shape;2291;p22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292" name="Google Shape;2292;p223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293" name="Google Shape;2293;p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graphicFrame>
        <p:nvGraphicFramePr>
          <p:cNvPr id="2294" name="Google Shape;2294;p223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95" name="Google Shape;2295;p223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6" name="Google Shape;2296;p223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97" name="Google Shape;2297;p223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298" name="Google Shape;2298;p223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99" name="Google Shape;2299;p223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0" name="Google Shape;2300;p223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1" name="Google Shape;2301;p223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2" name="Google Shape;2302;p223"/>
          <p:cNvCxnSpPr>
            <a:stCxn id="2301" idx="0"/>
            <a:endCxn id="2303" idx="3"/>
          </p:cNvCxnSpPr>
          <p:nvPr/>
        </p:nvCxnSpPr>
        <p:spPr>
          <a:xfrm rot="5400000" flipH="1">
            <a:off x="7605525" y="1103075"/>
            <a:ext cx="1482600" cy="124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3" name="Google Shape;2303;p223"/>
          <p:cNvSpPr txBox="1"/>
          <p:nvPr/>
        </p:nvSpPr>
        <p:spPr>
          <a:xfrm>
            <a:off x="6215625" y="7854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RegionInfo array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4" name="Google Shape;2304;p223"/>
          <p:cNvSpPr txBox="1"/>
          <p:nvPr/>
        </p:nvSpPr>
        <p:spPr>
          <a:xfrm>
            <a:off x="301950" y="831075"/>
            <a:ext cx="525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regions are the same size.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22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310" name="Google Shape;2310;p22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311" name="Google Shape;2311;p22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312" name="Google Shape;2312;p2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graphicFrame>
        <p:nvGraphicFramePr>
          <p:cNvPr id="2313" name="Google Shape;2313;p224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14" name="Google Shape;2314;p224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5" name="Google Shape;2315;p224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16" name="Google Shape;2316;p224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17" name="Google Shape;2317;p224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18" name="Google Shape;2318;p224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9" name="Google Shape;2319;p224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0" name="Google Shape;2320;p224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224"/>
          <p:cNvCxnSpPr>
            <a:stCxn id="2320" idx="0"/>
            <a:endCxn id="2322" idx="3"/>
          </p:cNvCxnSpPr>
          <p:nvPr/>
        </p:nvCxnSpPr>
        <p:spPr>
          <a:xfrm rot="5400000" flipH="1">
            <a:off x="7605525" y="1103075"/>
            <a:ext cx="1482600" cy="124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2" name="Google Shape;2322;p224"/>
          <p:cNvSpPr txBox="1"/>
          <p:nvPr/>
        </p:nvSpPr>
        <p:spPr>
          <a:xfrm>
            <a:off x="6215625" y="7854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RegionInfo array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3" name="Google Shape;2323;p224"/>
          <p:cNvSpPr txBox="1"/>
          <p:nvPr/>
        </p:nvSpPr>
        <p:spPr>
          <a:xfrm>
            <a:off x="301950" y="831075"/>
            <a:ext cx="525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Initially all memory is mprotected. It will be allocated by request.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2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185</a:t>
            </a:fld>
            <a:endParaRPr/>
          </a:p>
        </p:txBody>
      </p:sp>
      <p:graphicFrame>
        <p:nvGraphicFramePr>
          <p:cNvPr id="2329" name="Google Shape;2329;p225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30" name="Google Shape;2330;p225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1" name="Google Shape;2331;p225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32" name="Google Shape;2332;p225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33" name="Google Shape;2333;p225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4" name="Google Shape;2334;p225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35" name="Google Shape;2335;p225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6" name="Google Shape;2336;p225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7" name="Google Shape;2337;p225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25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186</a:t>
            </a:fld>
            <a:endParaRPr/>
          </a:p>
        </p:txBody>
      </p:sp>
      <p:graphicFrame>
        <p:nvGraphicFramePr>
          <p:cNvPr id="2344" name="Google Shape;2344;p226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45" name="Google Shape;2345;p226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6" name="Google Shape;2346;p226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47" name="Google Shape;2347;p226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48" name="Google Shape;2348;p226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9" name="Google Shape;2349;p226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50" name="Google Shape;2350;p226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1" name="Google Shape;2351;p226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2" name="Google Shape;2352;p226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226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354" name="Google Shape;2354;p226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187</a:t>
            </a:fld>
            <a:endParaRPr/>
          </a:p>
        </p:txBody>
      </p:sp>
      <p:graphicFrame>
        <p:nvGraphicFramePr>
          <p:cNvPr id="2360" name="Google Shape;2360;p227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61" name="Google Shape;2361;p227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227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63" name="Google Shape;2363;p227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64" name="Google Shape;2364;p227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5" name="Google Shape;2365;p227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66" name="Google Shape;2366;p227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7" name="Google Shape;2367;p227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8" name="Google Shape;2368;p227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227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370" name="Google Shape;2370;p227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2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188</a:t>
            </a:fld>
            <a:endParaRPr/>
          </a:p>
        </p:txBody>
      </p:sp>
      <p:graphicFrame>
        <p:nvGraphicFramePr>
          <p:cNvPr id="2376" name="Google Shape;2376;p228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77" name="Google Shape;2377;p228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8" name="Google Shape;2378;p228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79" name="Google Shape;2379;p228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80" name="Google Shape;2380;p228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1" name="Google Shape;2381;p228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82" name="Google Shape;2382;p228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3" name="Google Shape;2383;p228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4" name="Google Shape;2384;p228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386" name="Google Shape;2386;p228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189</a:t>
            </a:fld>
            <a:endParaRPr/>
          </a:p>
        </p:txBody>
      </p:sp>
      <p:graphicFrame>
        <p:nvGraphicFramePr>
          <p:cNvPr id="2392" name="Google Shape;2392;p229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93" name="Google Shape;2393;p229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4" name="Google Shape;2394;p229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95" name="Google Shape;2395;p229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396" name="Google Shape;2396;p229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7" name="Google Shape;2397;p229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98" name="Google Shape;2398;p229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229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00" name="Google Shape;2400;p229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229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402" name="Google Shape;2402;p229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	(ASAN/LSAN)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		… or pthread functions in TSAN (</a:t>
            </a:r>
            <a:r>
              <a:rPr lang="en" sz="1700" b="1" dirty="0">
                <a:solidFill>
                  <a:schemeClr val="dk2"/>
                </a:solidFill>
              </a:rPr>
              <a:t>pthread_mutex_create, …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wrap some known (system) functions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70" name="Google Shape;37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190</a:t>
            </a:fld>
            <a:endParaRPr/>
          </a:p>
        </p:txBody>
      </p:sp>
      <p:graphicFrame>
        <p:nvGraphicFramePr>
          <p:cNvPr id="2408" name="Google Shape;2408;p230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09" name="Google Shape;2409;p230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230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11" name="Google Shape;2411;p230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412" name="Google Shape;2412;p230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3" name="Google Shape;2413;p230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14" name="Google Shape;2414;p230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5" name="Google Shape;2415;p230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6" name="Google Shape;2416;p230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30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418" name="Google Shape;2418;p230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191</a:t>
            </a:fld>
            <a:endParaRPr/>
          </a:p>
        </p:txBody>
      </p:sp>
      <p:graphicFrame>
        <p:nvGraphicFramePr>
          <p:cNvPr id="2424" name="Google Shape;2424;p231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25" name="Google Shape;2425;p231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231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27" name="Google Shape;2427;p231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428" name="Google Shape;2428;p231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9" name="Google Shape;2429;p231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30" name="Google Shape;2430;p231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1" name="Google Shape;2431;p231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2" name="Google Shape;2432;p231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231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434" name="Google Shape;2434;p231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192</a:t>
            </a:fld>
            <a:endParaRPr/>
          </a:p>
        </p:txBody>
      </p:sp>
      <p:graphicFrame>
        <p:nvGraphicFramePr>
          <p:cNvPr id="2440" name="Google Shape;2440;p232"/>
          <p:cNvGraphicFramePr/>
          <p:nvPr/>
        </p:nvGraphicFramePr>
        <p:xfrm>
          <a:off x="315700" y="87392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41" name="Google Shape;2441;p232"/>
          <p:cNvCxnSpPr/>
          <p:nvPr/>
        </p:nvCxnSpPr>
        <p:spPr>
          <a:xfrm rot="10800000">
            <a:off x="315725" y="1318450"/>
            <a:ext cx="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2" name="Google Shape;2442;p232"/>
          <p:cNvSpPr txBox="1"/>
          <p:nvPr/>
        </p:nvSpPr>
        <p:spPr>
          <a:xfrm>
            <a:off x="3089725" y="26385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43" name="Google Shape;2443;p232"/>
          <p:cNvCxnSpPr/>
          <p:nvPr/>
        </p:nvCxnSpPr>
        <p:spPr>
          <a:xfrm>
            <a:off x="319075" y="66405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444" name="Google Shape;2444;p232"/>
          <p:cNvSpPr txBox="1"/>
          <p:nvPr/>
        </p:nvSpPr>
        <p:spPr>
          <a:xfrm>
            <a:off x="208200" y="183235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5" name="Google Shape;2445;p232"/>
          <p:cNvSpPr txBox="1"/>
          <p:nvPr/>
        </p:nvSpPr>
        <p:spPr>
          <a:xfrm>
            <a:off x="3653725" y="13185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kNumClasses regions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en">
                <a:solidFill>
                  <a:schemeClr val="dk2"/>
                </a:solidFill>
              </a:rPr>
              <a:t>)</a:t>
            </a:r>
            <a:endParaRPr sz="10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46" name="Google Shape;2446;p232"/>
          <p:cNvCxnSpPr/>
          <p:nvPr/>
        </p:nvCxnSpPr>
        <p:spPr>
          <a:xfrm rot="10800000">
            <a:off x="8862550" y="1318525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232"/>
          <p:cNvSpPr txBox="1"/>
          <p:nvPr/>
        </p:nvSpPr>
        <p:spPr>
          <a:xfrm>
            <a:off x="7236400" y="185452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8" name="Google Shape;2448;p232"/>
          <p:cNvSpPr/>
          <p:nvPr/>
        </p:nvSpPr>
        <p:spPr>
          <a:xfrm>
            <a:off x="8862550" y="87192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232"/>
          <p:cNvSpPr txBox="1"/>
          <p:nvPr/>
        </p:nvSpPr>
        <p:spPr>
          <a:xfrm>
            <a:off x="208200" y="2447950"/>
            <a:ext cx="46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Region: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450" name="Google Shape;2450;p232"/>
          <p:cNvGraphicFramePr/>
          <p:nvPr/>
        </p:nvGraphicFramePr>
        <p:xfrm>
          <a:off x="298575" y="33966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1" name="Google Shape;2451;p232"/>
          <p:cNvSpPr txBox="1"/>
          <p:nvPr/>
        </p:nvSpPr>
        <p:spPr>
          <a:xfrm>
            <a:off x="363250" y="4092525"/>
            <a:ext cx="810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FreeArray is an array free-d chunks (stored as 4-byte offsets)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3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Let’s do some experiments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457" name="Google Shape;2457;p2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193</a:t>
            </a:fld>
            <a:endParaRPr/>
          </a:p>
        </p:txBody>
      </p:sp>
      <p:sp>
        <p:nvSpPr>
          <p:cNvPr id="2458" name="Google Shape;2458;p23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59" name="Google Shape;2459;p23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3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Let’s do some experiments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465" name="Google Shape;2465;p2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194</a:t>
            </a:fld>
            <a:endParaRPr/>
          </a:p>
        </p:txBody>
      </p:sp>
      <p:sp>
        <p:nvSpPr>
          <p:cNvPr id="2466" name="Google Shape;2466;p23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67" name="Google Shape;2467;p234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malloc(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scanf(</a:t>
            </a:r>
            <a:r>
              <a:rPr lang="en" sz="1000">
                <a:solidFill>
                  <a:srgbClr val="067D17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"%d"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 &amp;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-fsanitize=leak main.c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23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do some experiments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473" name="Google Shape;2473;p2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195</a:t>
            </a:fld>
            <a:endParaRPr/>
          </a:p>
        </p:txBody>
      </p:sp>
      <p:sp>
        <p:nvSpPr>
          <p:cNvPr id="2474" name="Google Shape;2474;p23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75" name="Google Shape;2475;p235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malloc(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scanf(</a:t>
            </a:r>
            <a:r>
              <a:rPr lang="en" sz="1000">
                <a:solidFill>
                  <a:srgbClr val="067D17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"%d"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 &amp;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-fsanitize=leak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LSAN_OPTIONS=decorate_proc_maps=1 ./a.out &amp;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3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do some experiments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481" name="Google Shape;2481;p2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  <p:sp>
        <p:nvSpPr>
          <p:cNvPr id="2482" name="Google Shape;2482;p23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83" name="Google Shape;2483;p236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malloc(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1750E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scanf(</a:t>
            </a:r>
            <a:r>
              <a:rPr lang="en" sz="1000">
                <a:solidFill>
                  <a:srgbClr val="067D17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"%d"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 &amp;</a:t>
            </a:r>
            <a:r>
              <a:rPr lang="en" sz="10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-fsanitize=leak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LSAN_OPTIONS=decorate_proc_maps=1 ./a.out &amp;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3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Let’s do some experiments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489" name="Google Shape;2489;p2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197</a:t>
            </a:fld>
            <a:endParaRPr/>
          </a:p>
        </p:txBody>
      </p:sp>
      <p:sp>
        <p:nvSpPr>
          <p:cNvPr id="2490" name="Google Shape;2490;p23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91" name="Google Shape;2491;p237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3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497" name="Google Shape;2497;p2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198</a:t>
            </a:fld>
            <a:endParaRPr/>
          </a:p>
        </p:txBody>
      </p:sp>
      <p:sp>
        <p:nvSpPr>
          <p:cNvPr id="2498" name="Google Shape;2498;p23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499" name="Google Shape;2499;p238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0" name="Google Shape;2500;p238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01" name="Google Shape;2501;p238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3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07" name="Google Shape;2507;p2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199</a:t>
            </a:fld>
            <a:endParaRPr/>
          </a:p>
        </p:txBody>
      </p:sp>
      <p:sp>
        <p:nvSpPr>
          <p:cNvPr id="2508" name="Google Shape;2508;p23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09" name="Google Shape;2509;p239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6FA8DC"/>
                </a:highlight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0" name="Google Shape;2510;p239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11" name="Google Shape;2511;p239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3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3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2"/>
                </a:solidFill>
              </a:rPr>
              <a:t>Sometimes sanitizer logs are hard to read or interpret. </a:t>
            </a:r>
            <a:endParaRPr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3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	(ASAN/LSAN)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		… or pthread functions in TSAN (</a:t>
            </a:r>
            <a:r>
              <a:rPr lang="en" sz="1700" b="1" dirty="0">
                <a:solidFill>
                  <a:schemeClr val="dk2"/>
                </a:solidFill>
              </a:rPr>
              <a:t>pthread_mutex_create, …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wrap some known (system) functions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… for example </a:t>
            </a:r>
            <a:r>
              <a:rPr lang="en" sz="1700" b="1" dirty="0">
                <a:solidFill>
                  <a:srgbClr val="595959"/>
                </a:solidFill>
              </a:rPr>
              <a:t>strcpy</a:t>
            </a:r>
            <a:r>
              <a:rPr lang="en" sz="1700" dirty="0">
                <a:solidFill>
                  <a:srgbClr val="595959"/>
                </a:solidFill>
              </a:rPr>
              <a:t>, </a:t>
            </a:r>
            <a:r>
              <a:rPr lang="en" sz="1700" b="1" dirty="0">
                <a:solidFill>
                  <a:srgbClr val="595959"/>
                </a:solidFill>
              </a:rPr>
              <a:t>strlen</a:t>
            </a:r>
            <a:r>
              <a:rPr lang="en" sz="1700" dirty="0">
                <a:solidFill>
                  <a:srgbClr val="595959"/>
                </a:solidFill>
              </a:rPr>
              <a:t>… in ASAN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78" name="Google Shape;37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4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17" name="Google Shape;2517;p2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200</a:t>
            </a:fld>
            <a:endParaRPr/>
          </a:p>
        </p:txBody>
      </p:sp>
      <p:sp>
        <p:nvSpPr>
          <p:cNvPr id="2518" name="Google Shape;2518;p24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19" name="Google Shape;2519;p240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6FA8DC"/>
                </a:highlight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0" name="Google Shape;2520;p240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1" name="Google Shape;2521;p240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22" name="Google Shape;2522;p240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24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28" name="Google Shape;2528;p2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sp>
        <p:nvSpPr>
          <p:cNvPr id="2529" name="Google Shape;2529;p24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30" name="Google Shape;2530;p241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6FA8DC"/>
                </a:highlight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1" name="Google Shape;2531;p241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32" name="Google Shape;2532;p241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33" name="Google Shape;2533;p241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1</a:t>
                      </a:r>
                      <a:endParaRPr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4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39" name="Google Shape;2539;p2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202</a:t>
            </a:fld>
            <a:endParaRPr/>
          </a:p>
        </p:txBody>
      </p:sp>
      <p:sp>
        <p:nvSpPr>
          <p:cNvPr id="2540" name="Google Shape;2540;p24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41" name="Google Shape;2541;p242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/proc/$(pidof a.out)/maps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6FA8DC"/>
                </a:highlight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2" name="Google Shape;2542;p242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43" name="Google Shape;2543;p242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44" name="Google Shape;2544;p242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1</a:t>
                      </a:r>
                      <a:endParaRPr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4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50" name="Google Shape;2550;p2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203</a:t>
            </a:fld>
            <a:endParaRPr/>
          </a:p>
        </p:txBody>
      </p:sp>
      <p:sp>
        <p:nvSpPr>
          <p:cNvPr id="2551" name="Google Shape;2551;p24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52" name="Google Shape;2552;p243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501000040000-501dfffc0000 ---p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501dfffc0000-501e00000000 rw-p  /dev/shm/160736 [SizeClassAllocator: region metadata]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501e00000000-501e00040000 rw-p  /dev/shm/160736 [SizeClassAllocator: freearray] 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501e00040000-518000000000 ---p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518000040000-518dffff0000 ---p  /dev/shm/160736 [SizeClassAllocator]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4A7D6"/>
                </a:highlight>
                <a:latin typeface="Consolas"/>
                <a:ea typeface="Consolas"/>
                <a:cs typeface="Consolas"/>
                <a:sym typeface="Consolas"/>
              </a:rPr>
              <a:t>518dffff0000-518e00000000 rw-p  /dev/shm/160736 [SizeClassAllocator: region metadata]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518e00000000-518e00040000 rw-p  /dev/shm/160736 [SizeClassAllocator: freearray] 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518e00040000-540000000000 ---p  /dev/shm/160736 [SizeClassAllocator]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6FA8DC"/>
                </a:highlight>
                <a:latin typeface="Consolas"/>
                <a:ea typeface="Consolas"/>
                <a:cs typeface="Consolas"/>
                <a:sym typeface="Consolas"/>
              </a:rPr>
              <a:t>540000000000-540000002000 rw-p  /dev/shm/160736 [SizeClassAllocator: region info] </a:t>
            </a: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3" name="Google Shape;2553;p243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54" name="Google Shape;2554;p243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5" name="Google Shape;2555;p243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1</a:t>
                      </a:r>
                      <a:endParaRPr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56" name="Google Shape;2556;p243"/>
          <p:cNvSpPr txBox="1"/>
          <p:nvPr/>
        </p:nvSpPr>
        <p:spPr>
          <a:xfrm>
            <a:off x="351298" y="3545875"/>
            <a:ext cx="35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kSpaceSize (</a:t>
            </a:r>
            <a:r>
              <a:rPr lang="en" sz="1200">
                <a:solidFill>
                  <a:srgbClr val="1750E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0x40000000000</a:t>
            </a:r>
            <a:r>
              <a:rPr lang="en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ULL = 4Tb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)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557" name="Google Shape;2557;p243"/>
          <p:cNvSpPr txBox="1"/>
          <p:nvPr/>
        </p:nvSpPr>
        <p:spPr>
          <a:xfrm>
            <a:off x="240762" y="1051300"/>
            <a:ext cx="29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50EB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0x500000000000ULL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 = kSpaceBeg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24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63" name="Google Shape;2563;p2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204</a:t>
            </a:fld>
            <a:endParaRPr/>
          </a:p>
        </p:txBody>
      </p:sp>
      <p:sp>
        <p:nvSpPr>
          <p:cNvPr id="2564" name="Google Shape;2564;p24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65" name="Google Shape;2565;p244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500000000000-501000000000 ---p  /dev/shm/160736 [SizeClassAllocator]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501000000000-501000040000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518000000000-518000040000 rw-p  /dev/shm/160736 [SizeClassAllocator: region data]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6" name="Google Shape;2566;p244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67" name="Google Shape;2567;p244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68" name="Google Shape;2568;p244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1</a:t>
                      </a:r>
                      <a:endParaRPr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9" name="Google Shape;2569;p244"/>
          <p:cNvSpPr txBox="1"/>
          <p:nvPr/>
        </p:nvSpPr>
        <p:spPr>
          <a:xfrm>
            <a:off x="1595850" y="2768100"/>
            <a:ext cx="61413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We have 3 regions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24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575" name="Google Shape;2575;p2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205</a:t>
            </a:fld>
            <a:endParaRPr/>
          </a:p>
        </p:txBody>
      </p:sp>
      <p:sp>
        <p:nvSpPr>
          <p:cNvPr id="2576" name="Google Shape;2576;p24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Memory Manager. </a:t>
            </a:r>
            <a:r>
              <a:rPr lang="en" sz="2400" dirty="0"/>
              <a:t>Primary Allocator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2577" name="Google Shape;2577;p245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69138"/>
                </a:highlight>
                <a:latin typeface="Consolas"/>
                <a:ea typeface="Consolas"/>
                <a:cs typeface="Consolas"/>
                <a:sym typeface="Consolas"/>
              </a:rPr>
              <a:t>500000000000</a:t>
            </a:r>
            <a:endParaRPr sz="1200">
              <a:solidFill>
                <a:schemeClr val="dk1"/>
              </a:solidFill>
              <a:highlight>
                <a:srgbClr val="E6913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4A7D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6FA8D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8" name="Google Shape;2578;p245"/>
          <p:cNvSpPr/>
          <p:nvPr/>
        </p:nvSpPr>
        <p:spPr>
          <a:xfrm>
            <a:off x="8814825" y="653100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79" name="Google Shape;2579;p245"/>
          <p:cNvGraphicFramePr/>
          <p:nvPr/>
        </p:nvGraphicFramePr>
        <p:xfrm>
          <a:off x="267975" y="655100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0" name="Google Shape;2580;p245"/>
          <p:cNvGraphicFramePr/>
          <p:nvPr/>
        </p:nvGraphicFramePr>
        <p:xfrm>
          <a:off x="393075" y="4206075"/>
          <a:ext cx="8546850" cy="45717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Chunk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Chunk 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3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Meta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B4A7D6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B4A7D6"/>
                          </a:highlight>
                        </a:rPr>
                        <a:t>Chunk 1</a:t>
                      </a:r>
                      <a:endParaRPr>
                        <a:highlight>
                          <a:srgbClr val="B4A7D6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81" name="Google Shape;2581;p245"/>
          <p:cNvSpPr txBox="1"/>
          <p:nvPr/>
        </p:nvSpPr>
        <p:spPr>
          <a:xfrm>
            <a:off x="1595850" y="2768100"/>
            <a:ext cx="6141300" cy="1015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We have 3 regions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Let’s check what size classes correspond to these regions.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206</a:t>
            </a:fld>
            <a:endParaRPr/>
          </a:p>
        </p:txBody>
      </p:sp>
      <p:sp>
        <p:nvSpPr>
          <p:cNvPr id="2587" name="Google Shape;2587;p246"/>
          <p:cNvSpPr txBox="1"/>
          <p:nvPr/>
        </p:nvSpPr>
        <p:spPr>
          <a:xfrm>
            <a:off x="208200" y="762900"/>
            <a:ext cx="15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500000000000</a:t>
            </a:r>
            <a:endParaRPr sz="1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</a:t>
            </a:r>
            <a:endParaRPr sz="1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8" name="Google Shape;2588;p246"/>
          <p:cNvSpPr txBox="1"/>
          <p:nvPr/>
        </p:nvSpPr>
        <p:spPr>
          <a:xfrm>
            <a:off x="153375" y="2825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SizeClassMap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89" name="Google Shape;2589;p246"/>
          <p:cNvSpPr txBox="1"/>
          <p:nvPr/>
        </p:nvSpPr>
        <p:spPr>
          <a:xfrm>
            <a:off x="208200" y="1520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https://godbolt.org/z/5M8cs8s7v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90" name="Google Shape;2590;p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2950"/>
            <a:ext cx="3120550" cy="31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550" y="0"/>
            <a:ext cx="5565049" cy="49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2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207</a:t>
            </a:fld>
            <a:endParaRPr/>
          </a:p>
        </p:txBody>
      </p:sp>
      <p:sp>
        <p:nvSpPr>
          <p:cNvPr id="2597" name="Google Shape;2597;p247"/>
          <p:cNvSpPr txBox="1"/>
          <p:nvPr/>
        </p:nvSpPr>
        <p:spPr>
          <a:xfrm>
            <a:off x="208200" y="762900"/>
            <a:ext cx="15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500000000000</a:t>
            </a:r>
            <a:endParaRPr sz="1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</a:t>
            </a:r>
            <a:endParaRPr sz="1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8" name="Google Shape;2598;p247"/>
          <p:cNvSpPr txBox="1"/>
          <p:nvPr/>
        </p:nvSpPr>
        <p:spPr>
          <a:xfrm>
            <a:off x="153375" y="2825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SizeClassMap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9" name="Google Shape;2599;p247"/>
          <p:cNvSpPr txBox="1"/>
          <p:nvPr/>
        </p:nvSpPr>
        <p:spPr>
          <a:xfrm>
            <a:off x="208200" y="1520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https://godbolt.org/z/5M8cs8s7v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2950"/>
            <a:ext cx="3120550" cy="31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Google Shape;2601;p247"/>
          <p:cNvSpPr txBox="1"/>
          <p:nvPr/>
        </p:nvSpPr>
        <p:spPr>
          <a:xfrm>
            <a:off x="3834275" y="1501800"/>
            <a:ext cx="48915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SizeClassMap&lt;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 DefaultSizeClassMap;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DefaultSizeClassMap::Print();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; i&lt;DefaultSizeClassMap::kNumClasses; ++i)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"%d - %p\n"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i, GetRegionBeginBySizeClass(i));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208</a:t>
            </a:fld>
            <a:endParaRPr/>
          </a:p>
        </p:txBody>
      </p:sp>
      <p:sp>
        <p:nvSpPr>
          <p:cNvPr id="2607" name="Google Shape;2607;p248"/>
          <p:cNvSpPr txBox="1"/>
          <p:nvPr/>
        </p:nvSpPr>
        <p:spPr>
          <a:xfrm>
            <a:off x="208200" y="762900"/>
            <a:ext cx="15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500000000000</a:t>
            </a:r>
            <a:endParaRPr sz="1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</a:t>
            </a:r>
            <a:endParaRPr sz="1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8" name="Google Shape;2608;p248"/>
          <p:cNvSpPr txBox="1"/>
          <p:nvPr/>
        </p:nvSpPr>
        <p:spPr>
          <a:xfrm>
            <a:off x="153375" y="2825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SizeClassMap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9" name="Google Shape;2609;p248"/>
          <p:cNvSpPr txBox="1"/>
          <p:nvPr/>
        </p:nvSpPr>
        <p:spPr>
          <a:xfrm>
            <a:off x="208200" y="1520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https://godbolt.org/z/5M8cs8s7v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0" name="Google Shape;2610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2950"/>
            <a:ext cx="3120550" cy="31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248"/>
          <p:cNvSpPr txBox="1"/>
          <p:nvPr/>
        </p:nvSpPr>
        <p:spPr>
          <a:xfrm>
            <a:off x="3899275" y="1364250"/>
            <a:ext cx="30000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0 - 0x500000000000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1 - 0x501000000000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24 - 0x518000000000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53 - 0x535000000000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2" name="Google Shape;2612;p248"/>
          <p:cNvSpPr txBox="1"/>
          <p:nvPr/>
        </p:nvSpPr>
        <p:spPr>
          <a:xfrm>
            <a:off x="3899275" y="0"/>
            <a:ext cx="48915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SizeClassMap&lt;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 DefaultSizeClassMap;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DefaultSizeClassMap::Print();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; i&lt;DefaultSizeClassMap::kNumClasses; ++i)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"%d - %p\n"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i, GetRegionBeginBySizeClass(i));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2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209</a:t>
            </a:fld>
            <a:endParaRPr/>
          </a:p>
        </p:txBody>
      </p:sp>
      <p:sp>
        <p:nvSpPr>
          <p:cNvPr id="2618" name="Google Shape;2618;p249"/>
          <p:cNvSpPr txBox="1"/>
          <p:nvPr/>
        </p:nvSpPr>
        <p:spPr>
          <a:xfrm>
            <a:off x="208200" y="762900"/>
            <a:ext cx="15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500000000000</a:t>
            </a:r>
            <a:endParaRPr sz="1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501000000000</a:t>
            </a:r>
            <a:endParaRPr sz="1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518000000000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9" name="Google Shape;2619;p249"/>
          <p:cNvSpPr txBox="1"/>
          <p:nvPr/>
        </p:nvSpPr>
        <p:spPr>
          <a:xfrm>
            <a:off x="153375" y="2825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SizeClassMap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20" name="Google Shape;2620;p249"/>
          <p:cNvSpPr txBox="1"/>
          <p:nvPr/>
        </p:nvSpPr>
        <p:spPr>
          <a:xfrm>
            <a:off x="208200" y="1520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https://godbolt.org/z/5M8cs8s7v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1" name="Google Shape;2621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2950"/>
            <a:ext cx="3120550" cy="31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249"/>
          <p:cNvSpPr txBox="1"/>
          <p:nvPr/>
        </p:nvSpPr>
        <p:spPr>
          <a:xfrm>
            <a:off x="3899275" y="1364250"/>
            <a:ext cx="5121900" cy="29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0 - 0x500000000000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1 - 0x501000000000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24 - 0x518000000000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c00 =&gt; s: 0 diff: +0 00% l 0 cached: 0 0; id 0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c01 =&gt; s: 16 diff: +16 00% l 4 cached: 128 2048; id 1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c24 =&gt; s: 1024 diff: +128 14% l 10 cached: 64 65536; id 24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3" name="Google Shape;2623;p249"/>
          <p:cNvSpPr txBox="1"/>
          <p:nvPr/>
        </p:nvSpPr>
        <p:spPr>
          <a:xfrm>
            <a:off x="3899275" y="0"/>
            <a:ext cx="48915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SizeClassMap&lt;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 DefaultSizeClassMap;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DefaultSizeClassMap::Print();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; i&lt;DefaultSizeClassMap::kNumClasses; ++i)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"%d - %p\n"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i, GetRegionBeginBySizeClass(i));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4" name="Google Shape;2624;p249"/>
          <p:cNvSpPr txBox="1"/>
          <p:nvPr/>
        </p:nvSpPr>
        <p:spPr>
          <a:xfrm>
            <a:off x="4845025" y="34046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6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malloc(</a:t>
            </a:r>
            <a:r>
              <a:rPr lang="en" sz="16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scanf(</a:t>
            </a:r>
            <a:r>
              <a:rPr lang="en" sz="16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"%d"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&amp;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replace some known (system) functions by sanitizer versions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… for example Memory Manager functions (</a:t>
            </a:r>
            <a:r>
              <a:rPr lang="en" sz="1700" b="1" dirty="0">
                <a:solidFill>
                  <a:srgbClr val="595959"/>
                </a:solidFill>
              </a:rPr>
              <a:t>malloc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free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new</a:t>
            </a:r>
            <a:r>
              <a:rPr lang="en" sz="1700" dirty="0">
                <a:solidFill>
                  <a:srgbClr val="595959"/>
                </a:solidFill>
              </a:rPr>
              <a:t>/</a:t>
            </a:r>
            <a:r>
              <a:rPr lang="en" sz="1700" b="1" dirty="0">
                <a:solidFill>
                  <a:srgbClr val="595959"/>
                </a:solidFill>
              </a:rPr>
              <a:t>delete</a:t>
            </a:r>
            <a:r>
              <a:rPr lang="en" sz="1700" dirty="0">
                <a:solidFill>
                  <a:srgbClr val="595959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	(ASAN/LSAN)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		… or pthread functions in TSAN (</a:t>
            </a:r>
            <a:r>
              <a:rPr lang="en" sz="1700" b="1" dirty="0">
                <a:solidFill>
                  <a:schemeClr val="dk2"/>
                </a:solidFill>
              </a:rPr>
              <a:t>pthread_mutex_create, …</a:t>
            </a:r>
            <a:r>
              <a:rPr lang="en" sz="1700" dirty="0">
                <a:solidFill>
                  <a:schemeClr val="dk2"/>
                </a:solidFill>
              </a:rPr>
              <a:t>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To wrap some known (system) functions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				… for example </a:t>
            </a:r>
            <a:r>
              <a:rPr lang="en" sz="1700" b="1" dirty="0">
                <a:solidFill>
                  <a:srgbClr val="595959"/>
                </a:solidFill>
              </a:rPr>
              <a:t>strcpy</a:t>
            </a:r>
            <a:r>
              <a:rPr lang="en" sz="1700" dirty="0">
                <a:solidFill>
                  <a:srgbClr val="595959"/>
                </a:solidFill>
              </a:rPr>
              <a:t>, </a:t>
            </a:r>
            <a:r>
              <a:rPr lang="en" sz="1700" b="1" dirty="0">
                <a:solidFill>
                  <a:srgbClr val="595959"/>
                </a:solidFill>
              </a:rPr>
              <a:t>strlen</a:t>
            </a:r>
            <a:r>
              <a:rPr lang="en" sz="1700" dirty="0">
                <a:solidFill>
                  <a:srgbClr val="595959"/>
                </a:solidFill>
              </a:rPr>
              <a:t>… in ASAN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ReturnType </a:t>
            </a:r>
            <a:r>
              <a:rPr lang="en" sz="1200" dirty="0">
                <a:solidFill>
                  <a:srgbClr val="0062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interceptor_for_Func</a:t>
            </a: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>
                <a:solidFill>
                  <a:srgbClr val="0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ArgType </a:t>
            </a: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 dirty="0">
              <a:solidFill>
                <a:srgbClr val="08080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i="1" dirty="0">
                <a:solidFill>
                  <a:srgbClr val="8C8C8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do some sanitizer specific things</a:t>
            </a:r>
            <a:endParaRPr sz="1200" i="1" dirty="0">
              <a:solidFill>
                <a:srgbClr val="8C8C8C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C8C8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 dirty="0">
              <a:solidFill>
                <a:srgbClr val="08080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0033B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dirty="0">
                <a:solidFill>
                  <a:srgbClr val="0033B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REAL(Func)(</a:t>
            </a: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08080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8080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Why?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86" name="Google Shape;38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25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630" name="Google Shape;2630;p25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631" name="Google Shape;2631;p250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32" name="Google Shape;2632;p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210</a:t>
            </a:fld>
            <a:endParaRPr/>
          </a:p>
        </p:txBody>
      </p:sp>
      <p:graphicFrame>
        <p:nvGraphicFramePr>
          <p:cNvPr id="2633" name="Google Shape;2633;p250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34" name="Google Shape;2634;p250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5" name="Google Shape;2635;p250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36" name="Google Shape;2636;p250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637" name="Google Shape;2637;p250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38" name="Google Shape;2638;p250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9" name="Google Shape;2639;p250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40" name="Google Shape;2640;p250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1" name="Google Shape;2641;p250"/>
          <p:cNvCxnSpPr>
            <a:stCxn id="2640" idx="0"/>
            <a:endCxn id="2642" idx="3"/>
          </p:cNvCxnSpPr>
          <p:nvPr/>
        </p:nvCxnSpPr>
        <p:spPr>
          <a:xfrm rot="5400000" flipH="1">
            <a:off x="7605525" y="1103075"/>
            <a:ext cx="1482600" cy="124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2" name="Google Shape;2642;p250"/>
          <p:cNvSpPr txBox="1"/>
          <p:nvPr/>
        </p:nvSpPr>
        <p:spPr>
          <a:xfrm>
            <a:off x="6215625" y="7854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RegionInfo array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43" name="Google Shape;2643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0" y="916075"/>
            <a:ext cx="6134276" cy="28606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5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649" name="Google Shape;2649;p25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SizeClass</a:t>
            </a:r>
            <a:r>
              <a:rPr lang="en" sz="1700">
                <a:solidFill>
                  <a:schemeClr val="dk2"/>
                </a:solidFill>
              </a:rPr>
              <a:t>Allocator64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650" name="Google Shape;2650;p251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51" name="Google Shape;2651;p2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211</a:t>
            </a:fld>
            <a:endParaRPr/>
          </a:p>
        </p:txBody>
      </p:sp>
      <p:graphicFrame>
        <p:nvGraphicFramePr>
          <p:cNvPr id="2652" name="Google Shape;2652;p251"/>
          <p:cNvGraphicFramePr/>
          <p:nvPr/>
        </p:nvGraphicFramePr>
        <p:xfrm>
          <a:off x="298575" y="2470075"/>
          <a:ext cx="854685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6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7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 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Region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53" name="Google Shape;2653;p251"/>
          <p:cNvCxnSpPr/>
          <p:nvPr/>
        </p:nvCxnSpPr>
        <p:spPr>
          <a:xfrm rot="10800000">
            <a:off x="298600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4" name="Google Shape;2654;p251"/>
          <p:cNvSpPr txBox="1"/>
          <p:nvPr/>
        </p:nvSpPr>
        <p:spPr>
          <a:xfrm>
            <a:off x="3072600" y="1860000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kSpaceSize 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0x40000000000ULL = 4Tb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55" name="Google Shape;2655;p251"/>
          <p:cNvCxnSpPr/>
          <p:nvPr/>
        </p:nvCxnSpPr>
        <p:spPr>
          <a:xfrm>
            <a:off x="301950" y="2260200"/>
            <a:ext cx="85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656" name="Google Shape;2656;p251"/>
          <p:cNvSpPr txBox="1"/>
          <p:nvPr/>
        </p:nvSpPr>
        <p:spPr>
          <a:xfrm>
            <a:off x="191075" y="3817100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kSpaceBeg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0x500000000000ULL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57" name="Google Shape;2657;p251"/>
          <p:cNvCxnSpPr/>
          <p:nvPr/>
        </p:nvCxnSpPr>
        <p:spPr>
          <a:xfrm rot="10800000">
            <a:off x="8845425" y="2914700"/>
            <a:ext cx="0" cy="7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8" name="Google Shape;2658;p251"/>
          <p:cNvSpPr txBox="1"/>
          <p:nvPr/>
        </p:nvSpPr>
        <p:spPr>
          <a:xfrm>
            <a:off x="7203150" y="3664700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SpaceEnd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59" name="Google Shape;2659;p251"/>
          <p:cNvSpPr/>
          <p:nvPr/>
        </p:nvSpPr>
        <p:spPr>
          <a:xfrm>
            <a:off x="8845425" y="2468075"/>
            <a:ext cx="250200" cy="4002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0" name="Google Shape;2660;p251"/>
          <p:cNvCxnSpPr>
            <a:stCxn id="2659" idx="0"/>
            <a:endCxn id="2661" idx="3"/>
          </p:cNvCxnSpPr>
          <p:nvPr/>
        </p:nvCxnSpPr>
        <p:spPr>
          <a:xfrm rot="5400000" flipH="1">
            <a:off x="7605525" y="1103075"/>
            <a:ext cx="1482600" cy="124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1" name="Google Shape;2661;p251"/>
          <p:cNvSpPr txBox="1"/>
          <p:nvPr/>
        </p:nvSpPr>
        <p:spPr>
          <a:xfrm>
            <a:off x="6215625" y="7854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RegionInfo array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62" name="Google Shape;2662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0" y="916075"/>
            <a:ext cx="6134276" cy="28606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663" name="Google Shape;2663;p251"/>
          <p:cNvCxnSpPr/>
          <p:nvPr/>
        </p:nvCxnSpPr>
        <p:spPr>
          <a:xfrm>
            <a:off x="1409775" y="1261450"/>
            <a:ext cx="904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664" name="Google Shape;2664;p251"/>
          <p:cNvSpPr txBox="1"/>
          <p:nvPr/>
        </p:nvSpPr>
        <p:spPr>
          <a:xfrm>
            <a:off x="1833100" y="4074900"/>
            <a:ext cx="581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Thread safe but not effective in multithreaded app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52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70" name="Google Shape;2670;p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212</a:t>
            </a:fld>
            <a:endParaRPr/>
          </a:p>
        </p:txBody>
      </p:sp>
      <p:sp>
        <p:nvSpPr>
          <p:cNvPr id="2671" name="Google Shape;2671;p25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SizeClassAllocator64LocalCache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253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77" name="Google Shape;2677;p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213</a:t>
            </a:fld>
            <a:endParaRPr/>
          </a:p>
        </p:txBody>
      </p:sp>
      <p:sp>
        <p:nvSpPr>
          <p:cNvPr id="2678" name="Google Shape;2678;p25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SizeClassAllocator64LocalCache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Objects of this class are always in </a:t>
            </a:r>
            <a:r>
              <a:rPr lang="en" sz="1700" b="1">
                <a:solidFill>
                  <a:srgbClr val="595959"/>
                </a:solidFill>
              </a:rPr>
              <a:t>thread-local storage (TLS)</a:t>
            </a:r>
            <a:endParaRPr sz="17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54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84" name="Google Shape;2684;p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214</a:t>
            </a:fld>
            <a:endParaRPr/>
          </a:p>
        </p:txBody>
      </p:sp>
      <p:sp>
        <p:nvSpPr>
          <p:cNvPr id="2685" name="Google Shape;2685;p25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SizeClassAllocator64LocalCache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Objects of this class are always in </a:t>
            </a:r>
            <a:r>
              <a:rPr lang="en" sz="1700" b="1">
                <a:solidFill>
                  <a:srgbClr val="595959"/>
                </a:solidFill>
              </a:rPr>
              <a:t>thread-local storage (TLS)</a:t>
            </a:r>
            <a:endParaRPr sz="17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One per thread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 </a:t>
            </a:r>
            <a:r>
              <a:rPr lang="en" sz="1000" b="1">
                <a:solidFill>
                  <a:srgbClr val="1F54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THREADLOCAL </a:t>
            </a:r>
            <a:r>
              <a:rPr lang="en" sz="10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AllocatorCache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allocator_cache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AllocatorCache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GetAllocatorCache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allocator_cache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55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91" name="Google Shape;2691;p2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215</a:t>
            </a:fld>
            <a:endParaRPr/>
          </a:p>
        </p:txBody>
      </p:sp>
      <p:sp>
        <p:nvSpPr>
          <p:cNvPr id="2692" name="Google Shape;2692;p25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SizeClassAllocator64LocalCache</a:t>
            </a:r>
            <a:r>
              <a:rPr lang="en" sz="1700">
                <a:solidFill>
                  <a:srgbClr val="595959"/>
                </a:solidFill>
              </a:rPr>
              <a:t>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Objects of this class are always in </a:t>
            </a:r>
            <a:r>
              <a:rPr lang="en" sz="1700" b="1">
                <a:solidFill>
                  <a:srgbClr val="595959"/>
                </a:solidFill>
              </a:rPr>
              <a:t>thread-local storage (TLS)</a:t>
            </a:r>
            <a:endParaRPr sz="17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One per thread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 </a:t>
            </a:r>
            <a:r>
              <a:rPr lang="en" sz="1200" b="1">
                <a:solidFill>
                  <a:srgbClr val="1F54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THREADLOCAL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AllocatorCache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allocator_cache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AllocatorCache 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GetAllocatorCache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allocator_cache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Each </a:t>
            </a:r>
            <a:r>
              <a:rPr lang="en" sz="1700">
                <a:solidFill>
                  <a:schemeClr val="dk2"/>
                </a:solidFill>
              </a:rPr>
              <a:t>SizeClassAllocator64LocalCache object contains array of free chunks: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 </a:t>
            </a:r>
            <a:r>
              <a:rPr lang="en" sz="12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max_count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class_size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CompactPtrT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20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SizeClassMap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kMaxNumCachedHint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per_class_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kNumClasses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256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698" name="Google Shape;2698;p25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SizeClassAllocator64LocalCache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 </a:t>
            </a:r>
            <a:r>
              <a:rPr lang="en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max_count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class_size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CompactPtrT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SizeClassMap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kMaxNumCachedHint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per_class_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kNumClasses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It borrows free chunks from </a:t>
            </a:r>
            <a:r>
              <a:rPr lang="en" sz="1700" dirty="0">
                <a:solidFill>
                  <a:schemeClr val="dk2"/>
                </a:solidFill>
              </a:rPr>
              <a:t>SizeClassAllocator64 in a lazy way – if the </a:t>
            </a:r>
            <a:r>
              <a:rPr lang="en" sz="1700" b="1" dirty="0">
                <a:solidFill>
                  <a:schemeClr val="dk2"/>
                </a:solidFill>
              </a:rPr>
              <a:t>count</a:t>
            </a:r>
            <a:r>
              <a:rPr lang="en" sz="1700" dirty="0">
                <a:solidFill>
                  <a:schemeClr val="dk2"/>
                </a:solidFill>
              </a:rPr>
              <a:t> for necessary size class is zero, it will refill free chunks reserve for this size class only.</a:t>
            </a: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699" name="Google Shape;2699;p2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216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57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 Allocator.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05" name="Google Shape;2705;p25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SizeClassAllocator64LocalCache (SCALC)</a:t>
            </a:r>
            <a:r>
              <a:rPr lang="en" sz="1700" dirty="0">
                <a:solidFill>
                  <a:srgbClr val="595959"/>
                </a:solidFill>
              </a:rPr>
              <a:t>: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 </a:t>
            </a:r>
            <a:r>
              <a:rPr lang="en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u32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max_count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class_size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CompactPtrT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SizeClassMap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kMaxNumCachedHint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PerClass 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per_class_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kNumClasses</a:t>
            </a:r>
            <a:r>
              <a:rPr lang="en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Personal quick access coin purse 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for each thread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sp>
        <p:nvSpPr>
          <p:cNvPr id="2706" name="Google Shape;2706;p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217</a:t>
            </a:fld>
            <a:endParaRPr/>
          </a:p>
        </p:txBody>
      </p:sp>
      <p:pic>
        <p:nvPicPr>
          <p:cNvPr id="2707" name="Google Shape;2707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2114550"/>
            <a:ext cx="40386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218</a:t>
            </a:fld>
            <a:endParaRPr/>
          </a:p>
        </p:txBody>
      </p:sp>
      <p:sp>
        <p:nvSpPr>
          <p:cNvPr id="2714" name="Google Shape;2714;p258"/>
          <p:cNvSpPr/>
          <p:nvPr/>
        </p:nvSpPr>
        <p:spPr>
          <a:xfrm>
            <a:off x="152400" y="552475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 #1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5" name="Google Shape;2715;p258"/>
          <p:cNvSpPr/>
          <p:nvPr/>
        </p:nvSpPr>
        <p:spPr>
          <a:xfrm>
            <a:off x="1304925" y="723925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2716" name="Google Shape;2716;p258"/>
          <p:cNvSpPr txBox="1"/>
          <p:nvPr/>
        </p:nvSpPr>
        <p:spPr>
          <a:xfrm>
            <a:off x="62100" y="4348825"/>
            <a:ext cx="763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SCALC == SizeClassAllocator64LocalCache</a:t>
            </a:r>
            <a:endParaRPr dirty="0"/>
          </a:p>
        </p:txBody>
      </p:sp>
      <p:sp>
        <p:nvSpPr>
          <p:cNvPr id="2717" name="Google Shape;2717;p258"/>
          <p:cNvSpPr/>
          <p:nvPr/>
        </p:nvSpPr>
        <p:spPr>
          <a:xfrm>
            <a:off x="152400" y="3385350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8" name="Google Shape;2718;p258"/>
          <p:cNvSpPr/>
          <p:nvPr/>
        </p:nvSpPr>
        <p:spPr>
          <a:xfrm>
            <a:off x="1304925" y="3556800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2719" name="Google Shape;2719;p258"/>
          <p:cNvSpPr/>
          <p:nvPr/>
        </p:nvSpPr>
        <p:spPr>
          <a:xfrm>
            <a:off x="152400" y="1733575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58"/>
          <p:cNvSpPr/>
          <p:nvPr/>
        </p:nvSpPr>
        <p:spPr>
          <a:xfrm>
            <a:off x="1304925" y="1905025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3F1D0-CFF8-3D28-8372-420F32C38A00}"/>
              </a:ext>
            </a:extLst>
          </p:cNvPr>
          <p:cNvSpPr txBox="1"/>
          <p:nvPr/>
        </p:nvSpPr>
        <p:spPr>
          <a:xfrm>
            <a:off x="1379999" y="28599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3492F-512D-F231-EA56-9F93670A873E}"/>
              </a:ext>
            </a:extLst>
          </p:cNvPr>
          <p:cNvGrpSpPr/>
          <p:nvPr/>
        </p:nvGrpSpPr>
        <p:grpSpPr>
          <a:xfrm>
            <a:off x="3561988" y="588637"/>
            <a:ext cx="2819400" cy="3718775"/>
            <a:chOff x="3219879" y="552474"/>
            <a:chExt cx="2819400" cy="3718775"/>
          </a:xfrm>
        </p:grpSpPr>
        <p:sp>
          <p:nvSpPr>
            <p:cNvPr id="2" name="Google Shape;2714;p258">
              <a:extLst>
                <a:ext uri="{FF2B5EF4-FFF2-40B4-BE49-F238E27FC236}">
                  <a16:creationId xmlns:a16="http://schemas.microsoft.com/office/drawing/2014/main" id="{13BCCC0B-1655-CF2A-7227-10AC892D489A}"/>
                </a:ext>
              </a:extLst>
            </p:cNvPr>
            <p:cNvSpPr/>
            <p:nvPr/>
          </p:nvSpPr>
          <p:spPr>
            <a:xfrm>
              <a:off x="3219879" y="552474"/>
              <a:ext cx="2819400" cy="371877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SizeClassAllocator64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714;p258">
              <a:extLst>
                <a:ext uri="{FF2B5EF4-FFF2-40B4-BE49-F238E27FC236}">
                  <a16:creationId xmlns:a16="http://schemas.microsoft.com/office/drawing/2014/main" id="{99195671-1110-3287-FC69-0FFB478D4443}"/>
                </a:ext>
              </a:extLst>
            </p:cNvPr>
            <p:cNvSpPr/>
            <p:nvPr/>
          </p:nvSpPr>
          <p:spPr>
            <a:xfrm>
              <a:off x="3523533" y="88101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</a:t>
              </a:r>
              <a:r>
                <a:rPr lang="ru-RU" dirty="0"/>
                <a:t>0 (0 </a:t>
              </a:r>
              <a:r>
                <a:rPr lang="en-US" dirty="0"/>
                <a:t>bytes) </a:t>
              </a:r>
            </a:p>
          </p:txBody>
        </p:sp>
        <p:sp>
          <p:nvSpPr>
            <p:cNvPr id="5" name="Google Shape;2714;p258">
              <a:extLst>
                <a:ext uri="{FF2B5EF4-FFF2-40B4-BE49-F238E27FC236}">
                  <a16:creationId xmlns:a16="http://schemas.microsoft.com/office/drawing/2014/main" id="{E91659E9-54BA-D3F8-A4EB-85ED51F57E91}"/>
                </a:ext>
              </a:extLst>
            </p:cNvPr>
            <p:cNvSpPr/>
            <p:nvPr/>
          </p:nvSpPr>
          <p:spPr>
            <a:xfrm>
              <a:off x="3523531" y="140502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#1</a:t>
              </a:r>
              <a:r>
                <a:rPr lang="ru-RU" dirty="0"/>
                <a:t> (</a:t>
              </a:r>
              <a:r>
                <a:rPr lang="en-US" dirty="0"/>
                <a:t>16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6" name="Google Shape;2714;p258">
              <a:extLst>
                <a:ext uri="{FF2B5EF4-FFF2-40B4-BE49-F238E27FC236}">
                  <a16:creationId xmlns:a16="http://schemas.microsoft.com/office/drawing/2014/main" id="{2828D382-5CEC-F02D-7B6D-6680095E5D5F}"/>
                </a:ext>
              </a:extLst>
            </p:cNvPr>
            <p:cNvSpPr/>
            <p:nvPr/>
          </p:nvSpPr>
          <p:spPr>
            <a:xfrm>
              <a:off x="3523532" y="192114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#2</a:t>
              </a:r>
              <a:r>
                <a:rPr lang="ru-RU" dirty="0"/>
                <a:t> (</a:t>
              </a:r>
              <a:r>
                <a:rPr lang="en-US" dirty="0"/>
                <a:t>32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7" name="Google Shape;2714;p258">
              <a:extLst>
                <a:ext uri="{FF2B5EF4-FFF2-40B4-BE49-F238E27FC236}">
                  <a16:creationId xmlns:a16="http://schemas.microsoft.com/office/drawing/2014/main" id="{982EDC6A-D88B-8174-A9B1-C16B82B38AFF}"/>
                </a:ext>
              </a:extLst>
            </p:cNvPr>
            <p:cNvSpPr/>
            <p:nvPr/>
          </p:nvSpPr>
          <p:spPr>
            <a:xfrm>
              <a:off x="3523531" y="2452045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#3</a:t>
              </a:r>
              <a:r>
                <a:rPr lang="ru-RU" dirty="0"/>
                <a:t> (</a:t>
              </a:r>
              <a:r>
                <a:rPr lang="en-US" dirty="0"/>
                <a:t>48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8" name="Google Shape;2714;p258">
              <a:extLst>
                <a:ext uri="{FF2B5EF4-FFF2-40B4-BE49-F238E27FC236}">
                  <a16:creationId xmlns:a16="http://schemas.microsoft.com/office/drawing/2014/main" id="{DA3419A3-A463-62B5-0FBD-D2804E069E30}"/>
                </a:ext>
              </a:extLst>
            </p:cNvPr>
            <p:cNvSpPr/>
            <p:nvPr/>
          </p:nvSpPr>
          <p:spPr>
            <a:xfrm>
              <a:off x="3523531" y="3556800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#52</a:t>
              </a:r>
              <a:r>
                <a:rPr lang="ru-RU" dirty="0"/>
                <a:t> (</a:t>
              </a:r>
              <a:r>
                <a:rPr lang="en-US" dirty="0"/>
                <a:t>128</a:t>
              </a:r>
              <a:r>
                <a:rPr lang="ru-RU" dirty="0"/>
                <a:t> </a:t>
              </a:r>
              <a:r>
                <a:rPr lang="en-US" dirty="0"/>
                <a:t>KiB)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0E237-2F24-F6B3-0739-F62929BA8B16}"/>
                </a:ext>
              </a:extLst>
            </p:cNvPr>
            <p:cNvSpPr txBox="1"/>
            <p:nvPr/>
          </p:nvSpPr>
          <p:spPr>
            <a:xfrm>
              <a:off x="4389899" y="304717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1E61396A-69D8-AC3A-D54D-3C814ABEFF92}"/>
              </a:ext>
            </a:extLst>
          </p:cNvPr>
          <p:cNvSpPr/>
          <p:nvPr/>
        </p:nvSpPr>
        <p:spPr>
          <a:xfrm>
            <a:off x="6971577" y="588636"/>
            <a:ext cx="1791846" cy="37187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24BBAE-E230-C630-D8E1-EE1E02ED4D47}"/>
              </a:ext>
            </a:extLst>
          </p:cNvPr>
          <p:cNvCxnSpPr>
            <a:cxnSpLocks/>
            <a:stCxn id="2720" idx="3"/>
            <a:endCxn id="4" idx="1"/>
          </p:cNvCxnSpPr>
          <p:nvPr/>
        </p:nvCxnSpPr>
        <p:spPr>
          <a:xfrm flipV="1">
            <a:off x="2914725" y="1118195"/>
            <a:ext cx="950917" cy="105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B6D8F-2B17-097E-35F2-5C57D09D04B7}"/>
              </a:ext>
            </a:extLst>
          </p:cNvPr>
          <p:cNvCxnSpPr>
            <a:cxnSpLocks/>
            <a:stCxn id="2715" idx="3"/>
            <a:endCxn id="6" idx="1"/>
          </p:cNvCxnSpPr>
          <p:nvPr/>
        </p:nvCxnSpPr>
        <p:spPr>
          <a:xfrm>
            <a:off x="2914725" y="995425"/>
            <a:ext cx="950916" cy="116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447C8-F702-182D-74E8-884064C1F9A5}"/>
              </a:ext>
            </a:extLst>
          </p:cNvPr>
          <p:cNvCxnSpPr>
            <a:cxnSpLocks/>
            <a:stCxn id="2715" idx="3"/>
            <a:endCxn id="5" idx="1"/>
          </p:cNvCxnSpPr>
          <p:nvPr/>
        </p:nvCxnSpPr>
        <p:spPr>
          <a:xfrm>
            <a:off x="2914725" y="995425"/>
            <a:ext cx="950915" cy="646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0B57FA-66E6-65D8-21DA-DBC21106C28F}"/>
              </a:ext>
            </a:extLst>
          </p:cNvPr>
          <p:cNvCxnSpPr>
            <a:cxnSpLocks/>
            <a:stCxn id="2715" idx="3"/>
            <a:endCxn id="7" idx="1"/>
          </p:cNvCxnSpPr>
          <p:nvPr/>
        </p:nvCxnSpPr>
        <p:spPr>
          <a:xfrm>
            <a:off x="2914725" y="995425"/>
            <a:ext cx="950915" cy="169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16FE02-6890-F9C6-FE35-421932E299C0}"/>
              </a:ext>
            </a:extLst>
          </p:cNvPr>
          <p:cNvCxnSpPr>
            <a:cxnSpLocks/>
            <a:stCxn id="2715" idx="3"/>
            <a:endCxn id="8" idx="1"/>
          </p:cNvCxnSpPr>
          <p:nvPr/>
        </p:nvCxnSpPr>
        <p:spPr>
          <a:xfrm>
            <a:off x="2914725" y="995425"/>
            <a:ext cx="950915" cy="279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015F8E-2086-47C4-5927-29C3495F007E}"/>
              </a:ext>
            </a:extLst>
          </p:cNvPr>
          <p:cNvCxnSpPr>
            <a:cxnSpLocks/>
            <a:stCxn id="2720" idx="3"/>
            <a:endCxn id="5" idx="1"/>
          </p:cNvCxnSpPr>
          <p:nvPr/>
        </p:nvCxnSpPr>
        <p:spPr>
          <a:xfrm flipV="1">
            <a:off x="2914725" y="1642205"/>
            <a:ext cx="950915" cy="53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CAF652-B178-83CB-C1FE-3BDB3BFD3131}"/>
              </a:ext>
            </a:extLst>
          </p:cNvPr>
          <p:cNvCxnSpPr>
            <a:cxnSpLocks/>
            <a:stCxn id="2720" idx="3"/>
            <a:endCxn id="6" idx="1"/>
          </p:cNvCxnSpPr>
          <p:nvPr/>
        </p:nvCxnSpPr>
        <p:spPr>
          <a:xfrm flipV="1">
            <a:off x="2914725" y="2158325"/>
            <a:ext cx="950916" cy="1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4D61AD-0F35-D454-D094-265B6D41D2DE}"/>
              </a:ext>
            </a:extLst>
          </p:cNvPr>
          <p:cNvCxnSpPr>
            <a:cxnSpLocks/>
            <a:stCxn id="2720" idx="3"/>
            <a:endCxn id="7" idx="1"/>
          </p:cNvCxnSpPr>
          <p:nvPr/>
        </p:nvCxnSpPr>
        <p:spPr>
          <a:xfrm>
            <a:off x="2914725" y="2176525"/>
            <a:ext cx="950915" cy="5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0670D9-C916-FF07-7A59-6D1976D384B6}"/>
              </a:ext>
            </a:extLst>
          </p:cNvPr>
          <p:cNvCxnSpPr>
            <a:cxnSpLocks/>
            <a:stCxn id="2720" idx="3"/>
            <a:endCxn id="8" idx="1"/>
          </p:cNvCxnSpPr>
          <p:nvPr/>
        </p:nvCxnSpPr>
        <p:spPr>
          <a:xfrm>
            <a:off x="2914725" y="2176525"/>
            <a:ext cx="950915" cy="161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54FB74-4D74-734A-9CFD-C34CA0F35D4C}"/>
              </a:ext>
            </a:extLst>
          </p:cNvPr>
          <p:cNvCxnSpPr>
            <a:cxnSpLocks/>
            <a:stCxn id="2718" idx="3"/>
            <a:endCxn id="4" idx="1"/>
          </p:cNvCxnSpPr>
          <p:nvPr/>
        </p:nvCxnSpPr>
        <p:spPr>
          <a:xfrm flipV="1">
            <a:off x="2914725" y="1118195"/>
            <a:ext cx="950917" cy="271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D4A19F-FFDD-47D9-154F-687C48B4E033}"/>
              </a:ext>
            </a:extLst>
          </p:cNvPr>
          <p:cNvCxnSpPr>
            <a:cxnSpLocks/>
            <a:stCxn id="2718" idx="3"/>
            <a:endCxn id="5" idx="1"/>
          </p:cNvCxnSpPr>
          <p:nvPr/>
        </p:nvCxnSpPr>
        <p:spPr>
          <a:xfrm flipV="1">
            <a:off x="2914725" y="1642205"/>
            <a:ext cx="950915" cy="218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F638DB-A6F4-2D7E-0B8C-94A764703397}"/>
              </a:ext>
            </a:extLst>
          </p:cNvPr>
          <p:cNvCxnSpPr>
            <a:cxnSpLocks/>
            <a:stCxn id="2718" idx="3"/>
            <a:endCxn id="6" idx="1"/>
          </p:cNvCxnSpPr>
          <p:nvPr/>
        </p:nvCxnSpPr>
        <p:spPr>
          <a:xfrm flipV="1">
            <a:off x="2914725" y="2158325"/>
            <a:ext cx="950916" cy="166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608C98-4B65-D1D4-5848-3244952C5168}"/>
              </a:ext>
            </a:extLst>
          </p:cNvPr>
          <p:cNvCxnSpPr>
            <a:cxnSpLocks/>
            <a:stCxn id="2718" idx="3"/>
            <a:endCxn id="8" idx="1"/>
          </p:cNvCxnSpPr>
          <p:nvPr/>
        </p:nvCxnSpPr>
        <p:spPr>
          <a:xfrm flipV="1">
            <a:off x="2914725" y="3793978"/>
            <a:ext cx="950915" cy="3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AE5F71-85E7-4F6B-50E6-F20CD585B2AA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6381388" y="2448024"/>
            <a:ext cx="5901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PrimaryAllocator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219</a:t>
            </a:fld>
            <a:endParaRPr/>
          </a:p>
        </p:txBody>
      </p:sp>
      <p:sp>
        <p:nvSpPr>
          <p:cNvPr id="2714" name="Google Shape;2714;p258"/>
          <p:cNvSpPr/>
          <p:nvPr/>
        </p:nvSpPr>
        <p:spPr>
          <a:xfrm>
            <a:off x="152400" y="552475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 #1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5" name="Google Shape;2715;p258"/>
          <p:cNvSpPr/>
          <p:nvPr/>
        </p:nvSpPr>
        <p:spPr>
          <a:xfrm>
            <a:off x="1304925" y="723925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2716" name="Google Shape;2716;p258"/>
          <p:cNvSpPr txBox="1"/>
          <p:nvPr/>
        </p:nvSpPr>
        <p:spPr>
          <a:xfrm>
            <a:off x="62100" y="4348825"/>
            <a:ext cx="763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SCALC == SizeClassAllocator64LocalCache</a:t>
            </a:r>
            <a:endParaRPr/>
          </a:p>
        </p:txBody>
      </p:sp>
      <p:sp>
        <p:nvSpPr>
          <p:cNvPr id="2717" name="Google Shape;2717;p258"/>
          <p:cNvSpPr/>
          <p:nvPr/>
        </p:nvSpPr>
        <p:spPr>
          <a:xfrm>
            <a:off x="152400" y="3385350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8" name="Google Shape;2718;p258"/>
          <p:cNvSpPr/>
          <p:nvPr/>
        </p:nvSpPr>
        <p:spPr>
          <a:xfrm>
            <a:off x="1304925" y="3556800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2719" name="Google Shape;2719;p258"/>
          <p:cNvSpPr/>
          <p:nvPr/>
        </p:nvSpPr>
        <p:spPr>
          <a:xfrm>
            <a:off x="152400" y="1733575"/>
            <a:ext cx="2819400" cy="88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58"/>
          <p:cNvSpPr/>
          <p:nvPr/>
        </p:nvSpPr>
        <p:spPr>
          <a:xfrm>
            <a:off x="1304925" y="1905025"/>
            <a:ext cx="1609800" cy="54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3F1D0-CFF8-3D28-8372-420F32C38A00}"/>
              </a:ext>
            </a:extLst>
          </p:cNvPr>
          <p:cNvSpPr txBox="1"/>
          <p:nvPr/>
        </p:nvSpPr>
        <p:spPr>
          <a:xfrm>
            <a:off x="1379999" y="28599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3492F-512D-F231-EA56-9F93670A873E}"/>
              </a:ext>
            </a:extLst>
          </p:cNvPr>
          <p:cNvGrpSpPr/>
          <p:nvPr/>
        </p:nvGrpSpPr>
        <p:grpSpPr>
          <a:xfrm>
            <a:off x="3561988" y="588637"/>
            <a:ext cx="2819400" cy="3718775"/>
            <a:chOff x="3219879" y="552474"/>
            <a:chExt cx="2819400" cy="3718775"/>
          </a:xfrm>
        </p:grpSpPr>
        <p:sp>
          <p:nvSpPr>
            <p:cNvPr id="2" name="Google Shape;2714;p258">
              <a:extLst>
                <a:ext uri="{FF2B5EF4-FFF2-40B4-BE49-F238E27FC236}">
                  <a16:creationId xmlns:a16="http://schemas.microsoft.com/office/drawing/2014/main" id="{13BCCC0B-1655-CF2A-7227-10AC892D489A}"/>
                </a:ext>
              </a:extLst>
            </p:cNvPr>
            <p:cNvSpPr/>
            <p:nvPr/>
          </p:nvSpPr>
          <p:spPr>
            <a:xfrm>
              <a:off x="3219879" y="552474"/>
              <a:ext cx="2819400" cy="371877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SizeClassAllocator64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714;p258">
              <a:extLst>
                <a:ext uri="{FF2B5EF4-FFF2-40B4-BE49-F238E27FC236}">
                  <a16:creationId xmlns:a16="http://schemas.microsoft.com/office/drawing/2014/main" id="{99195671-1110-3287-FC69-0FFB478D4443}"/>
                </a:ext>
              </a:extLst>
            </p:cNvPr>
            <p:cNvSpPr/>
            <p:nvPr/>
          </p:nvSpPr>
          <p:spPr>
            <a:xfrm>
              <a:off x="3523533" y="88101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</a:t>
              </a:r>
              <a:r>
                <a:rPr lang="ru-RU" dirty="0"/>
                <a:t>0 (0 </a:t>
              </a:r>
              <a:r>
                <a:rPr lang="en-US" dirty="0"/>
                <a:t>bytes) </a:t>
              </a:r>
            </a:p>
          </p:txBody>
        </p:sp>
        <p:sp>
          <p:nvSpPr>
            <p:cNvPr id="5" name="Google Shape;2714;p258">
              <a:extLst>
                <a:ext uri="{FF2B5EF4-FFF2-40B4-BE49-F238E27FC236}">
                  <a16:creationId xmlns:a16="http://schemas.microsoft.com/office/drawing/2014/main" id="{E91659E9-54BA-D3F8-A4EB-85ED51F57E91}"/>
                </a:ext>
              </a:extLst>
            </p:cNvPr>
            <p:cNvSpPr/>
            <p:nvPr/>
          </p:nvSpPr>
          <p:spPr>
            <a:xfrm>
              <a:off x="3523531" y="140502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#1</a:t>
              </a:r>
              <a:r>
                <a:rPr lang="ru-RU" dirty="0"/>
                <a:t> (</a:t>
              </a:r>
              <a:r>
                <a:rPr lang="en-US" dirty="0"/>
                <a:t>16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6" name="Google Shape;2714;p258">
              <a:extLst>
                <a:ext uri="{FF2B5EF4-FFF2-40B4-BE49-F238E27FC236}">
                  <a16:creationId xmlns:a16="http://schemas.microsoft.com/office/drawing/2014/main" id="{2828D382-5CEC-F02D-7B6D-6680095E5D5F}"/>
                </a:ext>
              </a:extLst>
            </p:cNvPr>
            <p:cNvSpPr/>
            <p:nvPr/>
          </p:nvSpPr>
          <p:spPr>
            <a:xfrm>
              <a:off x="3523532" y="1921147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#2</a:t>
              </a:r>
              <a:r>
                <a:rPr lang="ru-RU" dirty="0"/>
                <a:t> (</a:t>
              </a:r>
              <a:r>
                <a:rPr lang="en-US" dirty="0"/>
                <a:t>32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7" name="Google Shape;2714;p258">
              <a:extLst>
                <a:ext uri="{FF2B5EF4-FFF2-40B4-BE49-F238E27FC236}">
                  <a16:creationId xmlns:a16="http://schemas.microsoft.com/office/drawing/2014/main" id="{982EDC6A-D88B-8174-A9B1-C16B82B38AFF}"/>
                </a:ext>
              </a:extLst>
            </p:cNvPr>
            <p:cNvSpPr/>
            <p:nvPr/>
          </p:nvSpPr>
          <p:spPr>
            <a:xfrm>
              <a:off x="3523531" y="2452045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Size Class #3</a:t>
              </a:r>
              <a:r>
                <a:rPr lang="ru-RU" dirty="0"/>
                <a:t> (</a:t>
              </a:r>
              <a:r>
                <a:rPr lang="en-US" dirty="0"/>
                <a:t>48</a:t>
              </a:r>
              <a:r>
                <a:rPr lang="ru-RU" dirty="0"/>
                <a:t> </a:t>
              </a:r>
              <a:r>
                <a:rPr lang="en-US" dirty="0"/>
                <a:t>bytes) </a:t>
              </a:r>
            </a:p>
          </p:txBody>
        </p:sp>
        <p:sp>
          <p:nvSpPr>
            <p:cNvPr id="8" name="Google Shape;2714;p258">
              <a:extLst>
                <a:ext uri="{FF2B5EF4-FFF2-40B4-BE49-F238E27FC236}">
                  <a16:creationId xmlns:a16="http://schemas.microsoft.com/office/drawing/2014/main" id="{DA3419A3-A463-62B5-0FBD-D2804E069E30}"/>
                </a:ext>
              </a:extLst>
            </p:cNvPr>
            <p:cNvSpPr/>
            <p:nvPr/>
          </p:nvSpPr>
          <p:spPr>
            <a:xfrm>
              <a:off x="3523531" y="3556800"/>
              <a:ext cx="2225269" cy="40203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</a:rPr>
                <a:t>Size Class #52</a:t>
              </a:r>
              <a:r>
                <a:rPr lang="ru-RU" dirty="0">
                  <a:solidFill>
                    <a:srgbClr val="FF0000"/>
                  </a:solidFill>
                </a:rPr>
                <a:t> (</a:t>
              </a:r>
              <a:r>
                <a:rPr lang="en-US" dirty="0">
                  <a:solidFill>
                    <a:srgbClr val="FF0000"/>
                  </a:solidFill>
                </a:rPr>
                <a:t>128</a:t>
              </a:r>
              <a:r>
                <a:rPr lang="ru-RU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KiB)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0E237-2F24-F6B3-0739-F62929BA8B16}"/>
                </a:ext>
              </a:extLst>
            </p:cNvPr>
            <p:cNvSpPr txBox="1"/>
            <p:nvPr/>
          </p:nvSpPr>
          <p:spPr>
            <a:xfrm>
              <a:off x="4389899" y="304717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1E61396A-69D8-AC3A-D54D-3C814ABEFF92}"/>
              </a:ext>
            </a:extLst>
          </p:cNvPr>
          <p:cNvSpPr/>
          <p:nvPr/>
        </p:nvSpPr>
        <p:spPr>
          <a:xfrm>
            <a:off x="6971577" y="588636"/>
            <a:ext cx="1791846" cy="37187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24BBAE-E230-C630-D8E1-EE1E02ED4D47}"/>
              </a:ext>
            </a:extLst>
          </p:cNvPr>
          <p:cNvCxnSpPr>
            <a:cxnSpLocks/>
            <a:stCxn id="2720" idx="3"/>
            <a:endCxn id="4" idx="1"/>
          </p:cNvCxnSpPr>
          <p:nvPr/>
        </p:nvCxnSpPr>
        <p:spPr>
          <a:xfrm flipV="1">
            <a:off x="2914725" y="1118195"/>
            <a:ext cx="950917" cy="105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B6D8F-2B17-097E-35F2-5C57D09D04B7}"/>
              </a:ext>
            </a:extLst>
          </p:cNvPr>
          <p:cNvCxnSpPr>
            <a:cxnSpLocks/>
            <a:stCxn id="2715" idx="3"/>
            <a:endCxn id="6" idx="1"/>
          </p:cNvCxnSpPr>
          <p:nvPr/>
        </p:nvCxnSpPr>
        <p:spPr>
          <a:xfrm>
            <a:off x="2914725" y="995425"/>
            <a:ext cx="950916" cy="116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447C8-F702-182D-74E8-884064C1F9A5}"/>
              </a:ext>
            </a:extLst>
          </p:cNvPr>
          <p:cNvCxnSpPr>
            <a:cxnSpLocks/>
            <a:stCxn id="2715" idx="3"/>
            <a:endCxn id="5" idx="1"/>
          </p:cNvCxnSpPr>
          <p:nvPr/>
        </p:nvCxnSpPr>
        <p:spPr>
          <a:xfrm>
            <a:off x="2914725" y="995425"/>
            <a:ext cx="950915" cy="646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0B57FA-66E6-65D8-21DA-DBC21106C28F}"/>
              </a:ext>
            </a:extLst>
          </p:cNvPr>
          <p:cNvCxnSpPr>
            <a:cxnSpLocks/>
            <a:stCxn id="2715" idx="3"/>
            <a:endCxn id="7" idx="1"/>
          </p:cNvCxnSpPr>
          <p:nvPr/>
        </p:nvCxnSpPr>
        <p:spPr>
          <a:xfrm>
            <a:off x="2914725" y="995425"/>
            <a:ext cx="950915" cy="169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16FE02-6890-F9C6-FE35-421932E299C0}"/>
              </a:ext>
            </a:extLst>
          </p:cNvPr>
          <p:cNvCxnSpPr>
            <a:cxnSpLocks/>
            <a:stCxn id="2715" idx="3"/>
            <a:endCxn id="8" idx="1"/>
          </p:cNvCxnSpPr>
          <p:nvPr/>
        </p:nvCxnSpPr>
        <p:spPr>
          <a:xfrm>
            <a:off x="2914725" y="995425"/>
            <a:ext cx="950915" cy="279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015F8E-2086-47C4-5927-29C3495F007E}"/>
              </a:ext>
            </a:extLst>
          </p:cNvPr>
          <p:cNvCxnSpPr>
            <a:cxnSpLocks/>
            <a:stCxn id="2720" idx="3"/>
            <a:endCxn id="5" idx="1"/>
          </p:cNvCxnSpPr>
          <p:nvPr/>
        </p:nvCxnSpPr>
        <p:spPr>
          <a:xfrm flipV="1">
            <a:off x="2914725" y="1642205"/>
            <a:ext cx="950915" cy="53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CAF652-B178-83CB-C1FE-3BDB3BFD3131}"/>
              </a:ext>
            </a:extLst>
          </p:cNvPr>
          <p:cNvCxnSpPr>
            <a:cxnSpLocks/>
            <a:stCxn id="2720" idx="3"/>
            <a:endCxn id="6" idx="1"/>
          </p:cNvCxnSpPr>
          <p:nvPr/>
        </p:nvCxnSpPr>
        <p:spPr>
          <a:xfrm flipV="1">
            <a:off x="2914725" y="2158325"/>
            <a:ext cx="950916" cy="1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4D61AD-0F35-D454-D094-265B6D41D2DE}"/>
              </a:ext>
            </a:extLst>
          </p:cNvPr>
          <p:cNvCxnSpPr>
            <a:cxnSpLocks/>
            <a:stCxn id="2720" idx="3"/>
            <a:endCxn id="7" idx="1"/>
          </p:cNvCxnSpPr>
          <p:nvPr/>
        </p:nvCxnSpPr>
        <p:spPr>
          <a:xfrm>
            <a:off x="2914725" y="2176525"/>
            <a:ext cx="950915" cy="5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0670D9-C916-FF07-7A59-6D1976D384B6}"/>
              </a:ext>
            </a:extLst>
          </p:cNvPr>
          <p:cNvCxnSpPr>
            <a:cxnSpLocks/>
            <a:stCxn id="2720" idx="3"/>
            <a:endCxn id="8" idx="1"/>
          </p:cNvCxnSpPr>
          <p:nvPr/>
        </p:nvCxnSpPr>
        <p:spPr>
          <a:xfrm>
            <a:off x="2914725" y="2176525"/>
            <a:ext cx="950915" cy="161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54FB74-4D74-734A-9CFD-C34CA0F35D4C}"/>
              </a:ext>
            </a:extLst>
          </p:cNvPr>
          <p:cNvCxnSpPr>
            <a:cxnSpLocks/>
            <a:stCxn id="2718" idx="3"/>
            <a:endCxn id="4" idx="1"/>
          </p:cNvCxnSpPr>
          <p:nvPr/>
        </p:nvCxnSpPr>
        <p:spPr>
          <a:xfrm flipV="1">
            <a:off x="2914725" y="1118195"/>
            <a:ext cx="950917" cy="271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D4A19F-FFDD-47D9-154F-687C48B4E033}"/>
              </a:ext>
            </a:extLst>
          </p:cNvPr>
          <p:cNvCxnSpPr>
            <a:cxnSpLocks/>
            <a:stCxn id="2718" idx="3"/>
            <a:endCxn id="5" idx="1"/>
          </p:cNvCxnSpPr>
          <p:nvPr/>
        </p:nvCxnSpPr>
        <p:spPr>
          <a:xfrm flipV="1">
            <a:off x="2914725" y="1642205"/>
            <a:ext cx="950915" cy="218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F638DB-A6F4-2D7E-0B8C-94A764703397}"/>
              </a:ext>
            </a:extLst>
          </p:cNvPr>
          <p:cNvCxnSpPr>
            <a:cxnSpLocks/>
            <a:stCxn id="2718" idx="3"/>
            <a:endCxn id="6" idx="1"/>
          </p:cNvCxnSpPr>
          <p:nvPr/>
        </p:nvCxnSpPr>
        <p:spPr>
          <a:xfrm flipV="1">
            <a:off x="2914725" y="2158325"/>
            <a:ext cx="950916" cy="166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608C98-4B65-D1D4-5848-3244952C5168}"/>
              </a:ext>
            </a:extLst>
          </p:cNvPr>
          <p:cNvCxnSpPr>
            <a:cxnSpLocks/>
            <a:stCxn id="2718" idx="3"/>
            <a:endCxn id="8" idx="1"/>
          </p:cNvCxnSpPr>
          <p:nvPr/>
        </p:nvCxnSpPr>
        <p:spPr>
          <a:xfrm flipV="1">
            <a:off x="2914725" y="3793978"/>
            <a:ext cx="950915" cy="3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AE5F71-85E7-4F6B-50E6-F20CD585B2AA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6381388" y="2448024"/>
            <a:ext cx="5901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6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92" name="Google Shape;392;p5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393" name="Google Shape;393;p5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94" name="Google Shape;39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61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221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  <a:endParaRPr sz="17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720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222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841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So, it just uses mmap/unmap for each memmory allocation</a:t>
            </a: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3550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So, it just uses mmap/unmap for each memmory allocation</a:t>
            </a:r>
          </a:p>
          <a:p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For each allocation it allocates a memory chunk (via mmap) and stores pointer to it in internal array: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graphicFrame>
        <p:nvGraphicFramePr>
          <p:cNvPr id="5" name="Google Shape;2860;p273">
            <a:extLst>
              <a:ext uri="{FF2B5EF4-FFF2-40B4-BE49-F238E27FC236}">
                <a16:creationId xmlns:a16="http://schemas.microsoft.com/office/drawing/2014/main" id="{B21C08A6-B0B4-77C4-5BFA-0FA238382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064969"/>
              </p:ext>
            </p:extLst>
          </p:nvPr>
        </p:nvGraphicFramePr>
        <p:xfrm>
          <a:off x="1233458" y="4029557"/>
          <a:ext cx="723900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0071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So, it just uses mmap/unmap for each memmory allocation</a:t>
            </a:r>
          </a:p>
          <a:p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For each allocation it allocates a memory chunk (via mmap) and stores pointer to it in internal array: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Uses first page (4096 bytes) for storing a header: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graphicFrame>
        <p:nvGraphicFramePr>
          <p:cNvPr id="5" name="Google Shape;2860;p273">
            <a:extLst>
              <a:ext uri="{FF2B5EF4-FFF2-40B4-BE49-F238E27FC236}">
                <a16:creationId xmlns:a16="http://schemas.microsoft.com/office/drawing/2014/main" id="{B21C08A6-B0B4-77C4-5BFA-0FA238382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497435"/>
              </p:ext>
            </p:extLst>
          </p:nvPr>
        </p:nvGraphicFramePr>
        <p:xfrm>
          <a:off x="1233458" y="4029557"/>
          <a:ext cx="723900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Header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7B1F3-CC2B-D46D-FC1B-9A20C2B8D4C5}"/>
              </a:ext>
            </a:extLst>
          </p:cNvPr>
          <p:cNvSpPr txBox="1"/>
          <p:nvPr/>
        </p:nvSpPr>
        <p:spPr>
          <a:xfrm>
            <a:off x="4192174" y="2743999"/>
            <a:ext cx="218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struct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map_beg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chunk_idx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18307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So, it just uses mmap/unmap for each memmory allocation</a:t>
            </a:r>
          </a:p>
          <a:p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For each allocation it allocates a memory chunk (via mmap) and stores pointer to it in internal array: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Uses first page (4096 bytes) for storing a header: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… and metadata</a:t>
            </a:r>
            <a:endParaRPr lang="en"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graphicFrame>
        <p:nvGraphicFramePr>
          <p:cNvPr id="5" name="Google Shape;2860;p273">
            <a:extLst>
              <a:ext uri="{FF2B5EF4-FFF2-40B4-BE49-F238E27FC236}">
                <a16:creationId xmlns:a16="http://schemas.microsoft.com/office/drawing/2014/main" id="{B21C08A6-B0B4-77C4-5BFA-0FA238382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522941"/>
              </p:ext>
            </p:extLst>
          </p:nvPr>
        </p:nvGraphicFramePr>
        <p:xfrm>
          <a:off x="1233458" y="4029557"/>
          <a:ext cx="723900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Header | Metadata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7B1F3-CC2B-D46D-FC1B-9A20C2B8D4C5}"/>
              </a:ext>
            </a:extLst>
          </p:cNvPr>
          <p:cNvSpPr txBox="1"/>
          <p:nvPr/>
        </p:nvSpPr>
        <p:spPr>
          <a:xfrm>
            <a:off x="4192174" y="2743999"/>
            <a:ext cx="218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struct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map_beg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chunk_idx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139935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Secondary Allocator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sp>
        <p:nvSpPr>
          <p:cNvPr id="3" name="Google Shape;2705;p257">
            <a:extLst>
              <a:ext uri="{FF2B5EF4-FFF2-40B4-BE49-F238E27FC236}">
                <a16:creationId xmlns:a16="http://schemas.microsoft.com/office/drawing/2014/main" id="{C2019F03-9949-9137-96A6-7D92261F4B19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Which is LargeMmapAllocator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This class can (de)allocate only large chunks of memory using 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i="1" dirty="0" err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unmap</a:t>
            </a: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main purpose of this allocator is to cover large and rare allocation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sizes not covered by more efficient allocators (e.g. SizeClassAllocator64).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400" dirty="0">
                <a:solidFill>
                  <a:schemeClr val="dk2"/>
                </a:solidFill>
              </a:rPr>
              <a:t>So, it just uses mmap/unmap for each memmory allocation</a:t>
            </a:r>
          </a:p>
          <a:p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For each allocation it allocates a memory chunk (via mmap) and stores pointer to it in internal array: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Uses first page (4096 bytes) for storing a header: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… and metadata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The rest space is for user data</a:t>
            </a:r>
            <a:endParaRPr lang="en" sz="1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graphicFrame>
        <p:nvGraphicFramePr>
          <p:cNvPr id="5" name="Google Shape;2860;p273">
            <a:extLst>
              <a:ext uri="{FF2B5EF4-FFF2-40B4-BE49-F238E27FC236}">
                <a16:creationId xmlns:a16="http://schemas.microsoft.com/office/drawing/2014/main" id="{B21C08A6-B0B4-77C4-5BFA-0FA238382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143960"/>
              </p:ext>
            </p:extLst>
          </p:nvPr>
        </p:nvGraphicFramePr>
        <p:xfrm>
          <a:off x="1233458" y="4029557"/>
          <a:ext cx="7239000" cy="396210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Header | Metadata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UserData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UserData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UserData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7B1F3-CC2B-D46D-FC1B-9A20C2B8D4C5}"/>
              </a:ext>
            </a:extLst>
          </p:cNvPr>
          <p:cNvSpPr txBox="1"/>
          <p:nvPr/>
        </p:nvSpPr>
        <p:spPr>
          <a:xfrm>
            <a:off x="4192174" y="2743999"/>
            <a:ext cx="218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struct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map_beg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map_size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chunk_idx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91617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Memory Manager. Full picture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228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60793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User calls </a:t>
            </a:r>
            <a:r>
              <a:rPr lang="en-US" dirty="0" err="1">
                <a:solidFill>
                  <a:srgbClr val="000000"/>
                </a:solidFill>
              </a:rPr>
              <a:t>CombinedAllocator</a:t>
            </a:r>
            <a:r>
              <a:rPr lang="en-US" dirty="0">
                <a:solidFill>
                  <a:srgbClr val="000000"/>
                </a:solidFill>
              </a:rPr>
              <a:t> to allocate </a:t>
            </a:r>
            <a:r>
              <a:rPr lang="en-US" dirty="0"/>
              <a:t>memory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229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>
                <a:solidFill>
                  <a:srgbClr val="595959"/>
                </a:solidFill>
              </a:rPr>
              <a:t>Able to replace some library function by our implementation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401" name="Google Shape;401;p5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CombinedAllocator</a:t>
            </a:r>
            <a:r>
              <a:rPr lang="en-US" dirty="0">
                <a:solidFill>
                  <a:srgbClr val="000000"/>
                </a:solidFill>
              </a:rPr>
              <a:t> calls </a:t>
            </a:r>
            <a:r>
              <a:rPr lang="en-US" dirty="0" err="1">
                <a:solidFill>
                  <a:srgbClr val="000000"/>
                </a:solidFill>
              </a:rPr>
              <a:t>PrimaryAllocator</a:t>
            </a:r>
            <a:r>
              <a:rPr lang="en-US" dirty="0">
                <a:solidFill>
                  <a:srgbClr val="000000"/>
                </a:solidFill>
              </a:rPr>
              <a:t> firstly to allocate memory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230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0408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CombinedAllocator</a:t>
            </a:r>
            <a:r>
              <a:rPr lang="en-US" dirty="0">
                <a:solidFill>
                  <a:srgbClr val="000000"/>
                </a:solidFill>
              </a:rPr>
              <a:t> calls </a:t>
            </a:r>
            <a:r>
              <a:rPr lang="en-US" dirty="0" err="1">
                <a:solidFill>
                  <a:srgbClr val="000000"/>
                </a:solidFill>
              </a:rPr>
              <a:t>PrimaryAllocator</a:t>
            </a:r>
            <a:r>
              <a:rPr lang="en-US" dirty="0">
                <a:solidFill>
                  <a:srgbClr val="000000"/>
                </a:solidFill>
              </a:rPr>
              <a:t> firstly to allocate memory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231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3074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PrimaryAllocator</a:t>
            </a:r>
            <a:r>
              <a:rPr lang="en-US" dirty="0">
                <a:solidFill>
                  <a:srgbClr val="000000"/>
                </a:solidFill>
              </a:rPr>
              <a:t> checks if it can allocate this memory (hint: it can’t if size &gt; 128 KiB)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3161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dirty="0" err="1">
                <a:solidFill>
                  <a:srgbClr val="000000"/>
                </a:solidFill>
              </a:rPr>
              <a:t>PrimaryAllocator</a:t>
            </a:r>
            <a:r>
              <a:rPr lang="en-US" dirty="0">
                <a:solidFill>
                  <a:srgbClr val="000000"/>
                </a:solidFill>
              </a:rPr>
              <a:t> failed, </a:t>
            </a:r>
            <a:r>
              <a:rPr lang="en-US" dirty="0" err="1">
                <a:solidFill>
                  <a:srgbClr val="000000"/>
                </a:solidFill>
              </a:rPr>
              <a:t>CombinedAllocator</a:t>
            </a:r>
            <a:r>
              <a:rPr lang="en-US" dirty="0">
                <a:solidFill>
                  <a:srgbClr val="000000"/>
                </a:solidFill>
              </a:rPr>
              <a:t> will call </a:t>
            </a:r>
            <a:r>
              <a:rPr lang="en-US" dirty="0" err="1">
                <a:solidFill>
                  <a:srgbClr val="000000"/>
                </a:solidFill>
              </a:rPr>
              <a:t>SecondaryAllocator</a:t>
            </a:r>
            <a:r>
              <a:rPr lang="en-US" dirty="0">
                <a:solidFill>
                  <a:srgbClr val="000000"/>
                </a:solidFill>
              </a:rPr>
              <a:t> to allocate this </a:t>
            </a:r>
            <a:r>
              <a:rPr lang="en-US" dirty="0" err="1">
                <a:solidFill>
                  <a:srgbClr val="000000"/>
                </a:solidFill>
              </a:rPr>
              <a:t>alloc</a:t>
            </a:r>
            <a:r>
              <a:rPr lang="en-US" dirty="0">
                <a:solidFill>
                  <a:srgbClr val="000000"/>
                </a:solidFill>
              </a:rPr>
              <a:t> request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233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603675" y="3946786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8297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SecondaryAllocator</a:t>
            </a:r>
            <a:r>
              <a:rPr lang="en-US" dirty="0"/>
              <a:t> (</a:t>
            </a:r>
            <a:r>
              <a:rPr lang="en-US" dirty="0" err="1"/>
              <a:t>LargeMmapAllocator</a:t>
            </a:r>
            <a:r>
              <a:rPr lang="en-US" dirty="0"/>
              <a:t>) will call </a:t>
            </a:r>
            <a:r>
              <a:rPr lang="en-US" dirty="0" err="1"/>
              <a:t>mmap</a:t>
            </a:r>
            <a:r>
              <a:rPr lang="en-US" dirty="0"/>
              <a:t> to allocate this memory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234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603675" y="3946786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899226-7585-3862-9E93-436048B80FAD}"/>
              </a:ext>
            </a:extLst>
          </p:cNvPr>
          <p:cNvCxnSpPr>
            <a:cxnSpLocks/>
          </p:cNvCxnSpPr>
          <p:nvPr/>
        </p:nvCxnSpPr>
        <p:spPr>
          <a:xfrm>
            <a:off x="7365576" y="3879180"/>
            <a:ext cx="4336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140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Pointer to the beginning of </a:t>
            </a:r>
            <a:r>
              <a:rPr lang="en-US" dirty="0" err="1"/>
              <a:t>userdata</a:t>
            </a:r>
            <a:r>
              <a:rPr lang="en-US" dirty="0"/>
              <a:t> memory will be returned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235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603675" y="3946786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899226-7585-3862-9E93-436048B80FAD}"/>
              </a:ext>
            </a:extLst>
          </p:cNvPr>
          <p:cNvCxnSpPr>
            <a:cxnSpLocks/>
          </p:cNvCxnSpPr>
          <p:nvPr/>
        </p:nvCxnSpPr>
        <p:spPr>
          <a:xfrm>
            <a:off x="7365576" y="3879180"/>
            <a:ext cx="4336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D43C7D-26EA-9DA3-F0CC-EAEC3C17DF77}"/>
              </a:ext>
            </a:extLst>
          </p:cNvPr>
          <p:cNvCxnSpPr>
            <a:cxnSpLocks/>
          </p:cNvCxnSpPr>
          <p:nvPr/>
        </p:nvCxnSpPr>
        <p:spPr>
          <a:xfrm flipH="1">
            <a:off x="7180308" y="4148459"/>
            <a:ext cx="6453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6BE96A-0CFD-684B-5516-732D8FC7E3AD}"/>
              </a:ext>
            </a:extLst>
          </p:cNvPr>
          <p:cNvCxnSpPr>
            <a:cxnSpLocks/>
          </p:cNvCxnSpPr>
          <p:nvPr/>
        </p:nvCxnSpPr>
        <p:spPr>
          <a:xfrm flipH="1">
            <a:off x="0" y="4148459"/>
            <a:ext cx="31595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020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If memory size is suitable for </a:t>
            </a:r>
            <a:r>
              <a:rPr lang="en-US" dirty="0" err="1">
                <a:solidFill>
                  <a:srgbClr val="000000"/>
                </a:solidFill>
              </a:rPr>
              <a:t>PrimaryAllocator</a:t>
            </a:r>
            <a:r>
              <a:rPr lang="en-US" dirty="0">
                <a:solidFill>
                  <a:srgbClr val="000000"/>
                </a:solidFill>
              </a:rPr>
              <a:t> it will proceed the request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236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177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SizeClassAllocator64LocalCache will be used for allocation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237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444E6A-08AE-FC13-F12F-07BC29A1883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7528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dirty="0" err="1">
                <a:solidFill>
                  <a:srgbClr val="000000"/>
                </a:solidFill>
              </a:rPr>
              <a:t>LocalCache</a:t>
            </a:r>
            <a:r>
              <a:rPr lang="en-US" dirty="0">
                <a:solidFill>
                  <a:srgbClr val="000000"/>
                </a:solidFill>
              </a:rPr>
              <a:t> has free chunk for a given size it will be returned to user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F6D4E-6AD6-5182-8FBD-49B2E474D702}"/>
              </a:ext>
            </a:extLst>
          </p:cNvPr>
          <p:cNvCxnSpPr>
            <a:cxnSpLocks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BC5C11-703D-2554-EB0A-716F44B6D9CA}"/>
              </a:ext>
            </a:extLst>
          </p:cNvPr>
          <p:cNvCxnSpPr>
            <a:cxnSpLocks/>
          </p:cNvCxnSpPr>
          <p:nvPr/>
        </p:nvCxnSpPr>
        <p:spPr>
          <a:xfrm flipH="1">
            <a:off x="0" y="1343381"/>
            <a:ext cx="28368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50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If not – </a:t>
            </a:r>
            <a:r>
              <a:rPr lang="en-US" dirty="0" err="1">
                <a:solidFill>
                  <a:srgbClr val="000000"/>
                </a:solidFill>
              </a:rPr>
              <a:t>LocalCache</a:t>
            </a:r>
            <a:r>
              <a:rPr lang="en-US" dirty="0">
                <a:solidFill>
                  <a:srgbClr val="000000"/>
                </a:solidFill>
              </a:rPr>
              <a:t> will refill its free chunk list for this size. Will borrow it from SizeClassAllocator</a:t>
            </a:r>
            <a:r>
              <a:rPr lang="en-US" dirty="0"/>
              <a:t>64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239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F6D4E-6AD6-5182-8FBD-49B2E474D702}"/>
              </a:ext>
            </a:extLst>
          </p:cNvPr>
          <p:cNvCxnSpPr>
            <a:cxnSpLocks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2928A7-DA70-FCF9-F110-DFD442289F0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71536" y="1199792"/>
            <a:ext cx="578293" cy="578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3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08" name="Google Shape;408;p5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>
                <a:solidFill>
                  <a:srgbClr val="595959"/>
                </a:solidFill>
              </a:rPr>
              <a:t>Able to replace some library function by our implementation</a:t>
            </a:r>
            <a:endParaRPr sz="170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>
                <a:solidFill>
                  <a:srgbClr val="595959"/>
                </a:solidFill>
              </a:rPr>
              <a:t>Able to call original function from our implementation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409" name="Google Shape;409;p5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0" name="Google Shape;41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If SizeClassAllocator</a:t>
            </a:r>
            <a:r>
              <a:rPr lang="en-US" dirty="0"/>
              <a:t>64 has free chunks for this size (from previous deallocations) – it will return them.</a:t>
            </a:r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F6D4E-6AD6-5182-8FBD-49B2E474D702}"/>
              </a:ext>
            </a:extLst>
          </p:cNvPr>
          <p:cNvCxnSpPr>
            <a:cxnSpLocks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2928A7-DA70-FCF9-F110-DFD442289F0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71536" y="1199792"/>
            <a:ext cx="578293" cy="578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657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-6875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Otherwise, it will allocate new chunks in corresponding region via </a:t>
            </a:r>
            <a:r>
              <a:rPr lang="en-US" dirty="0" err="1">
                <a:solidFill>
                  <a:srgbClr val="000000"/>
                </a:solidFill>
              </a:rPr>
              <a:t>mmap</a:t>
            </a:r>
            <a:endParaRPr lang="en-US" dirty="0"/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241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F6D4E-6AD6-5182-8FBD-49B2E474D702}"/>
              </a:ext>
            </a:extLst>
          </p:cNvPr>
          <p:cNvCxnSpPr>
            <a:cxnSpLocks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2928A7-DA70-FCF9-F110-DFD442289F0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71536" y="1199792"/>
            <a:ext cx="578293" cy="578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7D07E-2AAC-D2D6-85A4-4E5C6FFF29A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75098" y="1778460"/>
            <a:ext cx="838841" cy="11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28652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58"/>
          <p:cNvSpPr txBox="1"/>
          <p:nvPr/>
        </p:nvSpPr>
        <p:spPr>
          <a:xfrm>
            <a:off x="271075" y="-6875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After refilling </a:t>
            </a:r>
            <a:r>
              <a:rPr lang="en-US" dirty="0" err="1">
                <a:solidFill>
                  <a:srgbClr val="000000"/>
                </a:solidFill>
              </a:rPr>
              <a:t>LocalCache</a:t>
            </a:r>
            <a:r>
              <a:rPr lang="en-US" dirty="0">
                <a:solidFill>
                  <a:srgbClr val="000000"/>
                </a:solidFill>
              </a:rPr>
              <a:t> will have free chunks of required size. </a:t>
            </a:r>
            <a:r>
              <a:rPr lang="en-US" dirty="0"/>
              <a:t>Pointer to one</a:t>
            </a:r>
            <a:r>
              <a:rPr lang="en-US" dirty="0">
                <a:solidFill>
                  <a:srgbClr val="000000"/>
                </a:solidFill>
              </a:rPr>
              <a:t> will be returned to user</a:t>
            </a:r>
            <a:endParaRPr lang="en-US" dirty="0"/>
          </a:p>
        </p:txBody>
      </p:sp>
      <p:sp>
        <p:nvSpPr>
          <p:cNvPr id="2713" name="Google Shape;2713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242</a:t>
            </a:fld>
            <a:endParaRPr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97A8C604-DCD7-371D-B383-5C418ED3BA0C}"/>
              </a:ext>
            </a:extLst>
          </p:cNvPr>
          <p:cNvSpPr/>
          <p:nvPr/>
        </p:nvSpPr>
        <p:spPr>
          <a:xfrm>
            <a:off x="416906" y="474900"/>
            <a:ext cx="1181388" cy="4232656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Allocator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BF1E7-8AA9-B0F5-159F-E19D55892105}"/>
              </a:ext>
            </a:extLst>
          </p:cNvPr>
          <p:cNvGrpSpPr/>
          <p:nvPr/>
        </p:nvGrpSpPr>
        <p:grpSpPr>
          <a:xfrm>
            <a:off x="1778423" y="474900"/>
            <a:ext cx="5831864" cy="2838941"/>
            <a:chOff x="1778423" y="474900"/>
            <a:chExt cx="5831864" cy="2838941"/>
          </a:xfrm>
        </p:grpSpPr>
        <p:sp>
          <p:nvSpPr>
            <p:cNvPr id="28" name="Google Shape;2714;p258">
              <a:extLst>
                <a:ext uri="{FF2B5EF4-FFF2-40B4-BE49-F238E27FC236}">
                  <a16:creationId xmlns:a16="http://schemas.microsoft.com/office/drawing/2014/main" id="{06CC2A73-136E-7F69-10D9-312FD7322691}"/>
                </a:ext>
              </a:extLst>
            </p:cNvPr>
            <p:cNvSpPr/>
            <p:nvPr/>
          </p:nvSpPr>
          <p:spPr>
            <a:xfrm>
              <a:off x="1778423" y="474900"/>
              <a:ext cx="5831864" cy="28389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PrimaryAllocator</a:t>
              </a:r>
              <a:endParaRPr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C5C4BE-B26F-761E-6F41-01BD21B8985E}"/>
                </a:ext>
              </a:extLst>
            </p:cNvPr>
            <p:cNvGrpSpPr/>
            <p:nvPr/>
          </p:nvGrpSpPr>
          <p:grpSpPr>
            <a:xfrm>
              <a:off x="4546177" y="724892"/>
              <a:ext cx="2819400" cy="2378493"/>
              <a:chOff x="3219879" y="552474"/>
              <a:chExt cx="2819400" cy="237849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Google Shape;2714;p258">
                <a:extLst>
                  <a:ext uri="{FF2B5EF4-FFF2-40B4-BE49-F238E27FC236}">
                    <a16:creationId xmlns:a16="http://schemas.microsoft.com/office/drawing/2014/main" id="{5F07FA04-6291-4D2A-E7BB-8613D8B3D3AE}"/>
                  </a:ext>
                </a:extLst>
              </p:cNvPr>
              <p:cNvSpPr/>
              <p:nvPr/>
            </p:nvSpPr>
            <p:spPr>
              <a:xfrm>
                <a:off x="3219879" y="552474"/>
                <a:ext cx="2819400" cy="2378493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SizeClassAllocator64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714;p258">
                <a:extLst>
                  <a:ext uri="{FF2B5EF4-FFF2-40B4-BE49-F238E27FC236}">
                    <a16:creationId xmlns:a16="http://schemas.microsoft.com/office/drawing/2014/main" id="{AC0ECEB1-4C78-EA53-6212-63BB5EB31508}"/>
                  </a:ext>
                </a:extLst>
              </p:cNvPr>
              <p:cNvSpPr/>
              <p:nvPr/>
            </p:nvSpPr>
            <p:spPr>
              <a:xfrm>
                <a:off x="3523533" y="88101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</a:t>
                </a:r>
                <a:r>
                  <a:rPr lang="ru-RU" dirty="0"/>
                  <a:t>0 (0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3" name="Google Shape;2714;p258">
                <a:extLst>
                  <a:ext uri="{FF2B5EF4-FFF2-40B4-BE49-F238E27FC236}">
                    <a16:creationId xmlns:a16="http://schemas.microsoft.com/office/drawing/2014/main" id="{9478857A-5A67-B7B2-079A-8DEDBB6F68C8}"/>
                  </a:ext>
                </a:extLst>
              </p:cNvPr>
              <p:cNvSpPr/>
              <p:nvPr/>
            </p:nvSpPr>
            <p:spPr>
              <a:xfrm>
                <a:off x="3523531" y="1405027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#1</a:t>
                </a:r>
                <a:r>
                  <a:rPr lang="ru-RU" dirty="0"/>
                  <a:t> (</a:t>
                </a:r>
                <a:r>
                  <a:rPr lang="en-US" dirty="0"/>
                  <a:t>16</a:t>
                </a:r>
                <a:r>
                  <a:rPr lang="ru-RU" dirty="0"/>
                  <a:t> </a:t>
                </a:r>
                <a:r>
                  <a:rPr lang="en-US" dirty="0"/>
                  <a:t>bytes) </a:t>
                </a:r>
              </a:p>
            </p:txBody>
          </p:sp>
          <p:sp>
            <p:nvSpPr>
              <p:cNvPr id="16" name="Google Shape;2714;p258">
                <a:extLst>
                  <a:ext uri="{FF2B5EF4-FFF2-40B4-BE49-F238E27FC236}">
                    <a16:creationId xmlns:a16="http://schemas.microsoft.com/office/drawing/2014/main" id="{C3805455-012C-BC2E-60D1-DAE018A5054E}"/>
                  </a:ext>
                </a:extLst>
              </p:cNvPr>
              <p:cNvSpPr/>
              <p:nvPr/>
            </p:nvSpPr>
            <p:spPr>
              <a:xfrm>
                <a:off x="3516944" y="2208470"/>
                <a:ext cx="2225269" cy="40203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Size Class #52</a:t>
                </a:r>
                <a:r>
                  <a:rPr lang="ru-RU" dirty="0"/>
                  <a:t> (</a:t>
                </a:r>
                <a:r>
                  <a:rPr lang="en-US" dirty="0"/>
                  <a:t>128</a:t>
                </a:r>
                <a:r>
                  <a:rPr lang="ru-RU" dirty="0"/>
                  <a:t> </a:t>
                </a:r>
                <a:r>
                  <a:rPr lang="en-US" dirty="0"/>
                  <a:t>KiB)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692CE4-1A48-E56F-191A-0F4DE27C55F0}"/>
                  </a:ext>
                </a:extLst>
              </p:cNvPr>
              <p:cNvSpPr txBox="1"/>
              <p:nvPr/>
            </p:nvSpPr>
            <p:spPr>
              <a:xfrm>
                <a:off x="4447478" y="1827823"/>
                <a:ext cx="364202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ABEA4-9748-A437-A557-C2E3D4C1863B}"/>
                </a:ext>
              </a:extLst>
            </p:cNvPr>
            <p:cNvGrpSpPr/>
            <p:nvPr/>
          </p:nvGrpSpPr>
          <p:grpSpPr>
            <a:xfrm>
              <a:off x="2015956" y="724892"/>
              <a:ext cx="2350092" cy="729713"/>
              <a:chOff x="1812721" y="474900"/>
              <a:chExt cx="2350092" cy="729713"/>
            </a:xfrm>
          </p:grpSpPr>
          <p:sp>
            <p:nvSpPr>
              <p:cNvPr id="7" name="Google Shape;2714;p258">
                <a:extLst>
                  <a:ext uri="{FF2B5EF4-FFF2-40B4-BE49-F238E27FC236}">
                    <a16:creationId xmlns:a16="http://schemas.microsoft.com/office/drawing/2014/main" id="{FA462F6A-FD5F-E970-D2A2-1A32351C4088}"/>
                  </a:ext>
                </a:extLst>
              </p:cNvPr>
              <p:cNvSpPr/>
              <p:nvPr/>
            </p:nvSpPr>
            <p:spPr>
              <a:xfrm>
                <a:off x="1812721" y="474900"/>
                <a:ext cx="2350092" cy="729713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TLS #1</a:t>
                </a:r>
                <a:endParaRPr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5;p258">
                <a:extLst>
                  <a:ext uri="{FF2B5EF4-FFF2-40B4-BE49-F238E27FC236}">
                    <a16:creationId xmlns:a16="http://schemas.microsoft.com/office/drawing/2014/main" id="{75CBEA55-4F03-D2E3-A89E-59E72A173A07}"/>
                  </a:ext>
                </a:extLst>
              </p:cNvPr>
              <p:cNvSpPr/>
              <p:nvPr/>
            </p:nvSpPr>
            <p:spPr>
              <a:xfrm>
                <a:off x="2633618" y="747628"/>
                <a:ext cx="1434683" cy="4043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 dirty="0">
                    <a:solidFill>
                      <a:schemeClr val="dk2"/>
                    </a:solidFill>
                  </a:rPr>
                  <a:t>SCA64LC</a:t>
                </a:r>
                <a:endParaRPr dirty="0"/>
              </a:p>
            </p:txBody>
          </p:sp>
        </p:grpSp>
      </p:grp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A3E39B79-AC69-27C1-81AA-839421DEF99B}"/>
              </a:ext>
            </a:extLst>
          </p:cNvPr>
          <p:cNvSpPr/>
          <p:nvPr/>
        </p:nvSpPr>
        <p:spPr>
          <a:xfrm>
            <a:off x="7799247" y="474900"/>
            <a:ext cx="1181388" cy="42326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 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C433DB-A3F3-F851-7D1D-85BC01C6F840}"/>
              </a:ext>
            </a:extLst>
          </p:cNvPr>
          <p:cNvGrpSpPr/>
          <p:nvPr/>
        </p:nvGrpSpPr>
        <p:grpSpPr>
          <a:xfrm>
            <a:off x="1778424" y="3353377"/>
            <a:ext cx="5831864" cy="1355158"/>
            <a:chOff x="1778424" y="3353377"/>
            <a:chExt cx="5831864" cy="1355158"/>
          </a:xfrm>
        </p:grpSpPr>
        <p:sp>
          <p:nvSpPr>
            <p:cNvPr id="30" name="Google Shape;2714;p258">
              <a:extLst>
                <a:ext uri="{FF2B5EF4-FFF2-40B4-BE49-F238E27FC236}">
                  <a16:creationId xmlns:a16="http://schemas.microsoft.com/office/drawing/2014/main" id="{3D5EA81C-5146-BBDD-E0FD-B7A25F8D0A85}"/>
                </a:ext>
              </a:extLst>
            </p:cNvPr>
            <p:cNvSpPr/>
            <p:nvPr/>
          </p:nvSpPr>
          <p:spPr>
            <a:xfrm>
              <a:off x="1778424" y="3353377"/>
              <a:ext cx="5831864" cy="13551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SecondaryAllocator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14;p258">
              <a:extLst>
                <a:ext uri="{FF2B5EF4-FFF2-40B4-BE49-F238E27FC236}">
                  <a16:creationId xmlns:a16="http://schemas.microsoft.com/office/drawing/2014/main" id="{181A800D-E39D-CC6C-1010-B7646E26A0A7}"/>
                </a:ext>
              </a:extLst>
            </p:cNvPr>
            <p:cNvSpPr/>
            <p:nvPr/>
          </p:nvSpPr>
          <p:spPr>
            <a:xfrm>
              <a:off x="3067055" y="3424965"/>
              <a:ext cx="4298521" cy="908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LargeMmapAllocator</a:t>
              </a:r>
              <a:endParaRPr dirty="0"/>
            </a:p>
          </p:txBody>
        </p:sp>
      </p:grpSp>
      <p:sp>
        <p:nvSpPr>
          <p:cNvPr id="32" name="Google Shape;2714;p258">
            <a:extLst>
              <a:ext uri="{FF2B5EF4-FFF2-40B4-BE49-F238E27FC236}">
                <a16:creationId xmlns:a16="http://schemas.microsoft.com/office/drawing/2014/main" id="{0D668873-B855-CD3B-8BBA-E4C26439C2F4}"/>
              </a:ext>
            </a:extLst>
          </p:cNvPr>
          <p:cNvSpPr/>
          <p:nvPr/>
        </p:nvSpPr>
        <p:spPr>
          <a:xfrm>
            <a:off x="2015956" y="2000241"/>
            <a:ext cx="2350092" cy="7297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TLS #N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D520-851C-8A69-7A52-A15CBD94A86B}"/>
              </a:ext>
            </a:extLst>
          </p:cNvPr>
          <p:cNvSpPr txBox="1"/>
          <p:nvPr/>
        </p:nvSpPr>
        <p:spPr>
          <a:xfrm>
            <a:off x="2954299" y="15631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Google Shape;2715;p258">
            <a:extLst>
              <a:ext uri="{FF2B5EF4-FFF2-40B4-BE49-F238E27FC236}">
                <a16:creationId xmlns:a16="http://schemas.microsoft.com/office/drawing/2014/main" id="{A3D490B1-2C29-5C30-E905-7887ACF0DC8B}"/>
              </a:ext>
            </a:extLst>
          </p:cNvPr>
          <p:cNvSpPr/>
          <p:nvPr/>
        </p:nvSpPr>
        <p:spPr>
          <a:xfrm>
            <a:off x="2836853" y="2262517"/>
            <a:ext cx="1434683" cy="4043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SCA64LC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C9274-A26D-DDE3-0784-5C4B86A05CF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591228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FC9F0E-EA49-BDA9-1AE0-4DE79C19A089}"/>
              </a:ext>
            </a:extLst>
          </p:cNvPr>
          <p:cNvCxnSpPr>
            <a:cxnSpLocks/>
          </p:cNvCxnSpPr>
          <p:nvPr/>
        </p:nvCxnSpPr>
        <p:spPr>
          <a:xfrm>
            <a:off x="1599050" y="1753601"/>
            <a:ext cx="416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F6D4E-6AD6-5182-8FBD-49B2E474D702}"/>
              </a:ext>
            </a:extLst>
          </p:cNvPr>
          <p:cNvCxnSpPr>
            <a:cxnSpLocks/>
          </p:cNvCxnSpPr>
          <p:nvPr/>
        </p:nvCxnSpPr>
        <p:spPr>
          <a:xfrm>
            <a:off x="1778423" y="1199792"/>
            <a:ext cx="105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2928A7-DA70-FCF9-F110-DFD442289F0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71536" y="1199792"/>
            <a:ext cx="578293" cy="578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7D07E-2AAC-D2D6-85A4-4E5C6FFF29A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75098" y="1778460"/>
            <a:ext cx="838841" cy="11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9B4AA-CD4A-4EF6-A37E-6ECC99C46BA2}"/>
              </a:ext>
            </a:extLst>
          </p:cNvPr>
          <p:cNvCxnSpPr>
            <a:cxnSpLocks/>
          </p:cNvCxnSpPr>
          <p:nvPr/>
        </p:nvCxnSpPr>
        <p:spPr>
          <a:xfrm flipH="1">
            <a:off x="7068511" y="1870928"/>
            <a:ext cx="7307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E27AA-5F22-E081-AA74-D9B8FAEAEA36}"/>
              </a:ext>
            </a:extLst>
          </p:cNvPr>
          <p:cNvCxnSpPr>
            <a:cxnSpLocks/>
          </p:cNvCxnSpPr>
          <p:nvPr/>
        </p:nvCxnSpPr>
        <p:spPr>
          <a:xfrm flipH="1" flipV="1">
            <a:off x="4056361" y="1333786"/>
            <a:ext cx="793468" cy="537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9DE09-98B4-8C9C-8769-B6328C841DF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329106"/>
            <a:ext cx="2836851" cy="18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3193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4927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It works as a conservative mark and sweep GC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25667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It works as a conservative mark and sweep GC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With one exception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28366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It works as a conservative mark and sweep GC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With one exception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	It does not collect any garbage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9431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247</a:t>
            </a:fld>
            <a:endParaRPr/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works as a conservative mark and sweep GC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With one exception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does not collect any garbage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tells you that you need to collect it</a:t>
            </a:r>
            <a:endParaRPr sz="17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1765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works as a conservative mark and sweep GC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With one exception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does not collect any garbage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It tells you that you need to collect it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But anyway, it should find </a:t>
            </a: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the garbage first</a:t>
            </a: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2654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7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16" name="Google Shape;416;p6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replace some library function by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call original function from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We don’t want to hardcode anything to compiler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417" name="Google Shape;417;p6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Requirements.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01442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9251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all reachable chunks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41966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all reachable chunks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All not marked chunks are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77982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all reachable chunks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All not marked chunks are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indirect leaks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533420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1FE584A3-97E0-6B23-F345-2699C24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all reachable chunks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All not marked chunks are leaks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indirect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Report all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 algorithm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5382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63;p211">
            <a:extLst>
              <a:ext uri="{FF2B5EF4-FFF2-40B4-BE49-F238E27FC236}">
                <a16:creationId xmlns:a16="http://schemas.microsoft.com/office/drawing/2014/main" id="{149BFBF9-B488-8739-A2E4-FFCE0A1FC29A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General algorithm: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FF0000"/>
                </a:solidFill>
              </a:rPr>
              <a:t>Stop the world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Find all roots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all reachable chunks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All not marked chunks are leaks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Mark indirect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Report all leaks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pic>
        <p:nvPicPr>
          <p:cNvPr id="4" name="Picture 3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2B2E446A-202D-08CB-9CCB-24C6A398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60" y="388066"/>
            <a:ext cx="3396904" cy="4413301"/>
          </a:xfrm>
          <a:prstGeom prst="rect">
            <a:avLst/>
          </a:prstGeom>
        </p:spPr>
      </p:pic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225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LSAN runtime creates a special worker thread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01620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LSAN runtime creates a special worker thread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All other threads will be stopped via 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internal_ptrace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i="1" dirty="0">
                <a:solidFill>
                  <a:srgbClr val="871094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PTRACE_ATTACH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tid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700" dirty="0">
                <a:solidFill>
                  <a:srgbClr val="595959"/>
                </a:solidFill>
              </a:rPr>
              <a:t>call.</a:t>
            </a:r>
          </a:p>
          <a:p>
            <a:endParaRPr lang="en-US" sz="1200" dirty="0">
              <a:solidFill>
                <a:srgbClr val="080808"/>
              </a:solidFill>
              <a:highlight>
                <a:srgbClr val="FF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57224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LSAN runtime creates a special worker thread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All other threads will be stopped via 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internal_ptrace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i="1" dirty="0">
                <a:solidFill>
                  <a:srgbClr val="871094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PTRACE_ATTACH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tid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700" dirty="0">
                <a:solidFill>
                  <a:srgbClr val="595959"/>
                </a:solidFill>
              </a:rPr>
              <a:t>call.</a:t>
            </a:r>
          </a:p>
          <a:p>
            <a:endParaRPr lang="en-US" sz="1200" dirty="0">
              <a:solidFill>
                <a:srgbClr val="080808"/>
              </a:solidFill>
              <a:highlight>
                <a:srgbClr val="FF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That’s why LSAN can’t work under GDB: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55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24" name="Google Shape;424;p6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replace some library function by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call original function from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We don’t want to hardcode anything to compiler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???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425" name="Google Shape;425;p6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How?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LSAN runtime creates a special worker thread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All other threads will be stopped via 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internal_ptrace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i="1" dirty="0">
                <a:solidFill>
                  <a:srgbClr val="871094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PTRACE_ATTACH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tid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700" dirty="0">
                <a:solidFill>
                  <a:srgbClr val="595959"/>
                </a:solidFill>
              </a:rPr>
              <a:t>call.</a:t>
            </a:r>
          </a:p>
          <a:p>
            <a:endParaRPr lang="en-US" sz="1200" dirty="0">
              <a:solidFill>
                <a:srgbClr val="080808"/>
              </a:solidFill>
              <a:highlight>
                <a:srgbClr val="FF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That’s why LSAN can’t work under GDB: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			only one thread could be attached to a target thread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6280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LSAN runtime creates a special worker thread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All other threads will be stopped via 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internal_ptrace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i="1" dirty="0">
                <a:solidFill>
                  <a:srgbClr val="871094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PTRACE_ATTACH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tid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nullptr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700" dirty="0">
                <a:solidFill>
                  <a:srgbClr val="595959"/>
                </a:solidFill>
              </a:rPr>
              <a:t>call.</a:t>
            </a:r>
          </a:p>
          <a:p>
            <a:endParaRPr lang="en-US" sz="1200" dirty="0">
              <a:solidFill>
                <a:srgbClr val="080808"/>
              </a:solidFill>
              <a:highlight>
                <a:srgbClr val="FF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That’s why LSAN can’t work under GDB: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			only one thread could be attached to a target thread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stop the world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261</a:t>
            </a:fld>
            <a:endParaRPr/>
          </a:p>
        </p:txBody>
      </p:sp>
      <p:sp>
        <p:nvSpPr>
          <p:cNvPr id="2" name="Google Shape;2459;p233">
            <a:extLst>
              <a:ext uri="{FF2B5EF4-FFF2-40B4-BE49-F238E27FC236}">
                <a16:creationId xmlns:a16="http://schemas.microsoft.com/office/drawing/2014/main" id="{F47B6731-8DAC-B0C5-D42E-5C70318AB7F4}"/>
              </a:ext>
            </a:extLst>
          </p:cNvPr>
          <p:cNvSpPr txBox="1"/>
          <p:nvPr/>
        </p:nvSpPr>
        <p:spPr>
          <a:xfrm>
            <a:off x="406200" y="2439641"/>
            <a:ext cx="8520600" cy="2223575"/>
          </a:xfrm>
          <a:prstGeom prst="rect">
            <a:avLst/>
          </a:prstGeom>
          <a:solidFill>
            <a:srgbClr val="C3FF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man ptrace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ERRORS</a:t>
            </a:r>
            <a:endParaRPr lang="en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EPERM  The specified process cannot be traced.  This could be because the tracer has  in‐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      sufficient  privileges  (the  required capability is CAP_SYS_PTRACE); unprivileged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      processes cannot trace processes that they cannot send signals to or those running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      set-user-ID/set-group-ID   programs,  for  obvious  reasons.   </a:t>
            </a:r>
            <a:r>
              <a:rPr lang="en-US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Alternatively, 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process may already be being traced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, or (on kernels before 2.6.26) be </a:t>
            </a:r>
            <a:r>
              <a:rPr lang="en-US" sz="1200" dirty="0" err="1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(1) (PID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      1).</a:t>
            </a:r>
            <a:endParaRPr sz="1200" dirty="0">
              <a:solidFill>
                <a:schemeClr val="tx2">
                  <a:lumMod val="2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9407800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C3968E-7E7C-ECEC-77C2-EF8D26F045B5}"/>
              </a:ext>
            </a:extLst>
          </p:cNvPr>
          <p:cNvGrpSpPr/>
          <p:nvPr/>
        </p:nvGrpSpPr>
        <p:grpSpPr>
          <a:xfrm>
            <a:off x="311700" y="388066"/>
            <a:ext cx="8709600" cy="4560434"/>
            <a:chOff x="311700" y="388066"/>
            <a:chExt cx="8709600" cy="4560434"/>
          </a:xfrm>
        </p:grpSpPr>
        <p:sp>
          <p:nvSpPr>
            <p:cNvPr id="2" name="Google Shape;2163;p211">
              <a:extLst>
                <a:ext uri="{FF2B5EF4-FFF2-40B4-BE49-F238E27FC236}">
                  <a16:creationId xmlns:a16="http://schemas.microsoft.com/office/drawing/2014/main" id="{50F52B0B-C234-C35B-F8C3-1478A617554C}"/>
                </a:ext>
              </a:extLst>
            </p:cNvPr>
            <p:cNvSpPr txBox="1"/>
            <p:nvPr/>
          </p:nvSpPr>
          <p:spPr>
            <a:xfrm>
              <a:off x="311700" y="474900"/>
              <a:ext cx="8709600" cy="44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595959"/>
                  </a:solidFill>
                </a:rPr>
                <a:t>General algorithm: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accent2">
                      <a:lumMod val="75000"/>
                      <a:lumOff val="25000"/>
                    </a:schemeClr>
                  </a:solidFill>
                </a:rPr>
                <a:t>Stop the world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b="1" dirty="0">
                  <a:solidFill>
                    <a:srgbClr val="FF0000"/>
                  </a:solidFill>
                </a:rPr>
                <a:t>Find all roots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Mark all reachable chunks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All not marked chunks are leaks</a:t>
              </a:r>
            </a:p>
            <a:p>
              <a:pPr marL="342900" indent="-342900">
                <a:buFont typeface="Arial"/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Mark indirect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Report all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</p:txBody>
        </p:sp>
        <p:pic>
          <p:nvPicPr>
            <p:cNvPr id="3" name="Picture 2" descr="A person standing on a pile of shoes&#10;&#10;Description automatically generated">
              <a:extLst>
                <a:ext uri="{FF2B5EF4-FFF2-40B4-BE49-F238E27FC236}">
                  <a16:creationId xmlns:a16="http://schemas.microsoft.com/office/drawing/2014/main" id="{F4750F03-CF54-94A5-0D74-27E5E19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960" y="388066"/>
              <a:ext cx="3396904" cy="4413301"/>
            </a:xfrm>
            <a:prstGeom prst="rect">
              <a:avLst/>
            </a:prstGeom>
          </p:spPr>
        </p:pic>
      </p:grp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5028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07482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memory chunk which was explicitly marked as ignored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__lsan_ignore_object(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*p)</a:t>
            </a:r>
            <a:r>
              <a:rPr lang="en-US" sz="1700" dirty="0">
                <a:solidFill>
                  <a:srgbClr val="595959"/>
                </a:solidFill>
              </a:rPr>
              <a:t> call by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390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memory chunk which was explicitly marked as ignored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__lsan_ignore_object(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*p)</a:t>
            </a:r>
            <a:r>
              <a:rPr lang="en-US" sz="1700" dirty="0">
                <a:solidFill>
                  <a:srgbClr val="595959"/>
                </a:solidFill>
              </a:rPr>
              <a:t> call by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writable global region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09210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memory chunk which was explicitly marked as ignored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__lsan_ignore_object(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*p)</a:t>
            </a:r>
            <a:r>
              <a:rPr lang="en-US" sz="1700" dirty="0">
                <a:solidFill>
                  <a:srgbClr val="595959"/>
                </a:solidFill>
              </a:rPr>
              <a:t> call by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writable global region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thread related memory region: TLS, registers, stack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7626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memory chunk which was explicitly marked as ignored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__lsan_ignore_object(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*p)</a:t>
            </a:r>
            <a:r>
              <a:rPr lang="en-US" sz="1700" dirty="0">
                <a:solidFill>
                  <a:srgbClr val="595959"/>
                </a:solidFill>
              </a:rPr>
              <a:t> call by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writable global region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thread related memory region: TLS, registers, stack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memory which was explicitly marked as roots source by user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__lsan_register_root_region(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*p, size_t size);</a:t>
            </a:r>
            <a:r>
              <a:rPr lang="en-US" sz="1700" dirty="0">
                <a:solidFill>
                  <a:srgbClr val="595959"/>
                </a:solidFill>
              </a:rPr>
              <a:t> call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0261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There are 4 possible places where roots could be located: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memory chunk which was explicitly marked as ignored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__lsan_ignore_object(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*p)</a:t>
            </a:r>
            <a:r>
              <a:rPr lang="en-US" sz="1700" dirty="0">
                <a:solidFill>
                  <a:srgbClr val="595959"/>
                </a:solidFill>
              </a:rPr>
              <a:t> call by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writable global region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595959"/>
                </a:solidFill>
              </a:rPr>
              <a:t>Any thread related memory region: TLS, registers, stack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Any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memory which was explicitly marked as roots source by user via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__lsan_register_root_region(</a:t>
            </a:r>
            <a:r>
              <a:rPr lang="en" sz="1200" dirty="0">
                <a:solidFill>
                  <a:srgbClr val="0033B3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 void </a:t>
            </a:r>
            <a:r>
              <a:rPr lang="en" sz="1200" dirty="0">
                <a:solidFill>
                  <a:srgbClr val="080808"/>
                </a:solidFill>
                <a:highlight>
                  <a:srgbClr val="C3FFD3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*p, size_t size);</a:t>
            </a:r>
            <a:r>
              <a:rPr lang="en-US" sz="1700" dirty="0">
                <a:solidFill>
                  <a:srgbClr val="595959"/>
                </a:solidFill>
              </a:rPr>
              <a:t> call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Thread related memory could be excluded from roots source via LSAN_OPTIONS: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268</a:t>
            </a:fld>
            <a:endParaRPr/>
          </a:p>
        </p:txBody>
      </p:sp>
      <p:sp>
        <p:nvSpPr>
          <p:cNvPr id="2" name="Google Shape;2459;p233">
            <a:extLst>
              <a:ext uri="{FF2B5EF4-FFF2-40B4-BE49-F238E27FC236}">
                <a16:creationId xmlns:a16="http://schemas.microsoft.com/office/drawing/2014/main" id="{4382B16F-AC15-04DA-6D8E-84B0B4FAAC0F}"/>
              </a:ext>
            </a:extLst>
          </p:cNvPr>
          <p:cNvSpPr txBox="1"/>
          <p:nvPr/>
        </p:nvSpPr>
        <p:spPr>
          <a:xfrm>
            <a:off x="311700" y="3188367"/>
            <a:ext cx="8520600" cy="1651454"/>
          </a:xfrm>
          <a:prstGeom prst="rect">
            <a:avLst/>
          </a:prstGeom>
          <a:solidFill>
            <a:srgbClr val="C3FF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LSAN_OPTIONS=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use_registers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=0:use_stacks=0:use_tls=0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export LSAN_OPTIONS=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use_registers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=0:use_stacks=0:use_tls=0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59923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have a memory chunk. What next?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32" name="Google Shape;432;p6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replace some library function by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call original function from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We don’t want to hardcode anything to compiler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???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b="1" dirty="0">
                <a:solidFill>
                  <a:srgbClr val="595959"/>
                </a:solidFill>
              </a:rPr>
              <a:t>Something during link time</a:t>
            </a:r>
            <a:endParaRPr sz="1700" b="1" dirty="0">
              <a:solidFill>
                <a:srgbClr val="595959"/>
              </a:solidFill>
            </a:endParaRPr>
          </a:p>
        </p:txBody>
      </p:sp>
      <p:sp>
        <p:nvSpPr>
          <p:cNvPr id="433" name="Google Shape;433;p6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How?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34" name="Google Shape;43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have a memory chunk. What next?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Scan chunk to detect pointers.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55208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have a memory chunk. What next?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Scan chunk to detect pointers.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don’t have some metainformation. Impossible to precisely detect pointers.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6895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have a memory chunk. What next?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Scan chunk to detect pointers.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don’t have some metainformation. Impossible to precisely detect pointers.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If something looks like a pointer and points to live memory – it is a pointer.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0807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have a memory chunk. What next?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Scan chunk to detect pointers.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We don’t have some metainformation. Impossible to precisely detect pointers.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If something looks like a pointer and points to live memory – it is a pointer.</a:t>
            </a:r>
          </a:p>
          <a:p>
            <a:r>
              <a:rPr lang="en-US" sz="1700" dirty="0">
                <a:solidFill>
                  <a:srgbClr val="595959"/>
                </a:solidFill>
              </a:rPr>
              <a:t>That’s why it’s called “conservative GC”.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31320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Looks like a pointer means: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79203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Looks like a pointer means: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It is aligned as a pointer (but see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LSAN_OPTION=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use_unaligned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=1</a:t>
            </a:r>
            <a:r>
              <a:rPr lang="en-US" sz="1700" dirty="0">
                <a:solidFill>
                  <a:srgbClr val="595959"/>
                </a:solidFill>
              </a:rPr>
              <a:t>)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322180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Looks like a pointer means: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It is aligned as a pointer (but see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LSAN_OPTION=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use_unaligned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=1</a:t>
            </a:r>
            <a:r>
              <a:rPr lang="en-US" sz="1700" dirty="0">
                <a:solidFill>
                  <a:srgbClr val="595959"/>
                </a:solidFill>
              </a:rPr>
              <a:t>)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Value looks like a pointer value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42226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Looks like a pointer means: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It is aligned as a pointer (but see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LSAN_OPTION=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use_unaligned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=1</a:t>
            </a:r>
            <a:r>
              <a:rPr lang="en-US" sz="1700" dirty="0">
                <a:solidFill>
                  <a:srgbClr val="595959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Value looks like a pointer value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It means: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1. Value is not too small (because we’re using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heap):</a:t>
            </a:r>
          </a:p>
          <a:p>
            <a:pPr lvl="3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						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(p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3"/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4242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595959"/>
                </a:solidFill>
              </a:rPr>
              <a:t>Looks like a pointer means: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It is aligned as a pointer (but see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LSAN_OPTION=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use_unaligned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=1</a:t>
            </a:r>
            <a:r>
              <a:rPr lang="en-US" sz="1700" dirty="0">
                <a:solidFill>
                  <a:srgbClr val="595959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595959"/>
                </a:solidFill>
              </a:rPr>
              <a:t>Value looks like a pointer value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It means: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1. Value is not too small (because we’re using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heap):</a:t>
            </a:r>
          </a:p>
          <a:p>
            <a:pPr lvl="3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						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(p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2. Value matches the pattern for pointers for a given architecture (x86_64 in our case):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92664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It means: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1. Value is not too small (because we’re using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heap):</a:t>
            </a:r>
          </a:p>
          <a:p>
            <a:pPr lvl="3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						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(p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2. Value matches the pattern for pointers for a given architecture (x86_64 in our case):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640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40" name="Google Shape;440;p6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replace some library function by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Able to call original function from our implementation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We don’t want to hardcode anything to compiler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dirty="0">
                <a:solidFill>
                  <a:srgbClr val="595959"/>
                </a:solidFill>
              </a:rPr>
              <a:t>???</a:t>
            </a:r>
            <a:endParaRPr sz="1700" dirty="0">
              <a:solidFill>
                <a:srgbClr val="595959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 b="1" dirty="0">
                <a:solidFill>
                  <a:schemeClr val="dk2"/>
                </a:solidFill>
              </a:rPr>
              <a:t>Something during link time</a:t>
            </a:r>
            <a:endParaRPr sz="1700" b="1" dirty="0">
              <a:solidFill>
                <a:srgbClr val="595959"/>
              </a:solidFill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Interceptors. How?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42" name="Google Shape;44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3" name="Google Shape;443;p63"/>
          <p:cNvSpPr txBox="1"/>
          <p:nvPr/>
        </p:nvSpPr>
        <p:spPr>
          <a:xfrm>
            <a:off x="2220750" y="2372675"/>
            <a:ext cx="48915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0000"/>
                </a:solidFill>
              </a:rPr>
              <a:t>Linux x86_64 only</a:t>
            </a:r>
            <a:endParaRPr sz="2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It means:</a:t>
            </a:r>
          </a:p>
          <a:p>
            <a:r>
              <a:rPr lang="en-US" sz="1700" dirty="0">
                <a:solidFill>
                  <a:srgbClr val="595959"/>
                </a:solidFill>
              </a:rPr>
              <a:t>1. Value is not too small (because we’re using </a:t>
            </a:r>
            <a:r>
              <a:rPr lang="en-US" sz="1700" dirty="0" err="1">
                <a:solidFill>
                  <a:srgbClr val="595959"/>
                </a:solidFill>
              </a:rPr>
              <a:t>mmaped</a:t>
            </a:r>
            <a:r>
              <a:rPr lang="en-US" sz="1700" dirty="0">
                <a:solidFill>
                  <a:srgbClr val="595959"/>
                </a:solidFill>
              </a:rPr>
              <a:t> heap):</a:t>
            </a:r>
          </a:p>
          <a:p>
            <a:pPr lvl="3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						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(p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kMidAddress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					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2. Value matches the pattern for pointers for a given architecture (x86_64 in our case):</a:t>
            </a:r>
          </a:p>
          <a:p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//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nsolas" panose="020B0609020204030204" pitchFamily="49" charset="0"/>
              </a:rPr>
              <a:t>TODO: support LAM48 and 5 level page tables.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8DD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LAM_U57 mask format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//  * top byte: 0x81 because the format is: [0] [6-bit tag] [0]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//  * top-1 byte: 0xff because it should be 0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//  * top-2 byte: 0x80 because Linux uses 128 TB VMA ending at 0x7fffffffffff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kLAM_U57Mask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0x81ff80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uptr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kPointerMask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kLAM_U57Mask &lt;&lt;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((p &amp;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kPointerMask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en-US" sz="12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kPointerMask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000000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11111111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0000000 00000000 00000000 00000000 00000000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00000000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34291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53191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20857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allocator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.GetBlockBeginFastLocked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7023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allocator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.GetBlockBeginFastLocked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71582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allocator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.GetBlockBeginFastLocked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ChunkMetadata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Metadata(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*&gt;(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1775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allocator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.GetBlockBeginFastLocked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ChunkMetadata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Metadata(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*&gt;(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-&gt;</a:t>
            </a:r>
            <a:r>
              <a:rPr lang="en-US" sz="1200" dirty="0">
                <a:solidFill>
                  <a:srgbClr val="660E7A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01909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If value looks like a pointer than let’s check if it points to a live memory</a:t>
            </a:r>
          </a:p>
          <a:p>
            <a:r>
              <a:rPr lang="en-US" sz="1700" dirty="0">
                <a:solidFill>
                  <a:srgbClr val="595959"/>
                </a:solidFill>
              </a:rPr>
              <a:t>(we can do it because we’ve replaced memory manager by own implementation)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 err="1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uptr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allocator</a:t>
            </a:r>
            <a:r>
              <a:rPr lang="en-US" sz="1200" dirty="0" err="1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.GetBlockBeginFastLocked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ChunkMetadata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 Metadata(</a:t>
            </a:r>
            <a:r>
              <a:rPr lang="en-US" sz="1200" dirty="0" err="1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reinterpret_cast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*&gt;(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(!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-&gt;</a:t>
            </a:r>
            <a:r>
              <a:rPr lang="en-US" sz="1200" dirty="0">
                <a:solidFill>
                  <a:srgbClr val="660E7A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allocated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rgbClr val="1750EB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71F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 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+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-&gt;</a:t>
            </a:r>
            <a:r>
              <a:rPr lang="en-US" sz="1200" dirty="0" err="1">
                <a:solidFill>
                  <a:srgbClr val="660E7A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requested_size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200" dirty="0">
                <a:solidFill>
                  <a:srgbClr val="0033B3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chunk</a:t>
            </a:r>
            <a:r>
              <a:rPr lang="en-US" sz="1200" dirty="0">
                <a:solidFill>
                  <a:srgbClr val="080808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lang="en-US" sz="1200" dirty="0">
              <a:solidFill>
                <a:srgbClr val="595959"/>
              </a:solidFill>
              <a:latin typeface="Consolas" panose="020B0609020204030204" pitchFamily="49" charset="0"/>
            </a:endParaRPr>
          </a:p>
          <a:p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find all roots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44981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C3968E-7E7C-ECEC-77C2-EF8D26F045B5}"/>
              </a:ext>
            </a:extLst>
          </p:cNvPr>
          <p:cNvGrpSpPr/>
          <p:nvPr/>
        </p:nvGrpSpPr>
        <p:grpSpPr>
          <a:xfrm>
            <a:off x="311700" y="388066"/>
            <a:ext cx="8709600" cy="4560434"/>
            <a:chOff x="311700" y="388066"/>
            <a:chExt cx="8709600" cy="4560434"/>
          </a:xfrm>
        </p:grpSpPr>
        <p:sp>
          <p:nvSpPr>
            <p:cNvPr id="2" name="Google Shape;2163;p211">
              <a:extLst>
                <a:ext uri="{FF2B5EF4-FFF2-40B4-BE49-F238E27FC236}">
                  <a16:creationId xmlns:a16="http://schemas.microsoft.com/office/drawing/2014/main" id="{50F52B0B-C234-C35B-F8C3-1478A617554C}"/>
                </a:ext>
              </a:extLst>
            </p:cNvPr>
            <p:cNvSpPr txBox="1"/>
            <p:nvPr/>
          </p:nvSpPr>
          <p:spPr>
            <a:xfrm>
              <a:off x="311700" y="474900"/>
              <a:ext cx="8709600" cy="44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595959"/>
                  </a:solidFill>
                </a:rPr>
                <a:t>General algorithm: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accent2">
                      <a:lumMod val="75000"/>
                      <a:lumOff val="25000"/>
                    </a:schemeClr>
                  </a:solidFill>
                </a:rPr>
                <a:t>Stop the world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Find all roots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b="1" dirty="0">
                  <a:solidFill>
                    <a:srgbClr val="FF0000"/>
                  </a:solidFill>
                </a:rPr>
                <a:t>Mark all reachable chunks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All not marked chunks are leaks</a:t>
              </a:r>
            </a:p>
            <a:p>
              <a:pPr marL="342900" indent="-342900">
                <a:buFont typeface="Arial"/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Mark indirect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Report all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</p:txBody>
        </p:sp>
        <p:pic>
          <p:nvPicPr>
            <p:cNvPr id="3" name="Picture 2" descr="A person standing on a pile of shoes&#10;&#10;Description automatically generated">
              <a:extLst>
                <a:ext uri="{FF2B5EF4-FFF2-40B4-BE49-F238E27FC236}">
                  <a16:creationId xmlns:a16="http://schemas.microsoft.com/office/drawing/2014/main" id="{F4750F03-CF54-94A5-0D74-27E5E19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960" y="388066"/>
              <a:ext cx="3396904" cy="4413301"/>
            </a:xfrm>
            <a:prstGeom prst="rect">
              <a:avLst/>
            </a:prstGeom>
          </p:spPr>
        </p:pic>
      </p:grp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1153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68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49" name="Google Shape;449;p6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Linker doesn’t know much about functions. Mainly it works with symbols. 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450" name="Google Shape;450;p6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Linker… things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51" name="Google Shape;45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290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26525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291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702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292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885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293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1722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294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4111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295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4139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296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8572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297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825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298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638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299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1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2"/>
                </a:solidFill>
              </a:rPr>
              <a:t>For example, it is hard to see that this: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06200" y="950700"/>
            <a:ext cx="8520600" cy="37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83875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57" name="Google Shape;457;p6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 dirty="0">
                <a:solidFill>
                  <a:schemeClr val="hlink"/>
                </a:solidFill>
                <a:hlinkClick r:id="rId3"/>
              </a:rPr>
              <a:t>Click to watch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458" name="Google Shape;458;p6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Linker… things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59" name="Google Shape;4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60" name="Google Shape;4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950" y="1147325"/>
            <a:ext cx="5691350" cy="36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00" y="1947500"/>
            <a:ext cx="2862875" cy="2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300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50019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301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760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302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3149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303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6655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304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848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305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7468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306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7503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307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6915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308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9995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309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13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list of headers and sections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69" name="Google Shape;46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310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398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use Depth-First Search (aka DFS) algorithm: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311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05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So, we’ve marked all reachable chunks as </a:t>
            </a:r>
            <a:r>
              <a:rPr lang="en-US" sz="1700" dirty="0" err="1">
                <a:solidFill>
                  <a:srgbClr val="595959"/>
                </a:solidFill>
              </a:rPr>
              <a:t>kReachable</a:t>
            </a:r>
            <a:r>
              <a:rPr lang="en-US" sz="1700" dirty="0">
                <a:solidFill>
                  <a:srgbClr val="595959"/>
                </a:solidFill>
              </a:rPr>
              <a:t> (in </a:t>
            </a:r>
            <a:r>
              <a:rPr lang="en-US" sz="1700" dirty="0" err="1">
                <a:solidFill>
                  <a:srgbClr val="595959"/>
                </a:solidFill>
              </a:rPr>
              <a:t>metainfo</a:t>
            </a:r>
            <a:r>
              <a:rPr lang="en-US" sz="1700" dirty="0">
                <a:solidFill>
                  <a:srgbClr val="595959"/>
                </a:solidFill>
              </a:rPr>
              <a:t> tag)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all reachable chunks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312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7059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C3968E-7E7C-ECEC-77C2-EF8D26F045B5}"/>
              </a:ext>
            </a:extLst>
          </p:cNvPr>
          <p:cNvGrpSpPr/>
          <p:nvPr/>
        </p:nvGrpSpPr>
        <p:grpSpPr>
          <a:xfrm>
            <a:off x="311700" y="388066"/>
            <a:ext cx="8709600" cy="4560434"/>
            <a:chOff x="311700" y="388066"/>
            <a:chExt cx="8709600" cy="4560434"/>
          </a:xfrm>
        </p:grpSpPr>
        <p:sp>
          <p:nvSpPr>
            <p:cNvPr id="2" name="Google Shape;2163;p211">
              <a:extLst>
                <a:ext uri="{FF2B5EF4-FFF2-40B4-BE49-F238E27FC236}">
                  <a16:creationId xmlns:a16="http://schemas.microsoft.com/office/drawing/2014/main" id="{50F52B0B-C234-C35B-F8C3-1478A617554C}"/>
                </a:ext>
              </a:extLst>
            </p:cNvPr>
            <p:cNvSpPr txBox="1"/>
            <p:nvPr/>
          </p:nvSpPr>
          <p:spPr>
            <a:xfrm>
              <a:off x="311700" y="474900"/>
              <a:ext cx="8709600" cy="44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595959"/>
                  </a:solidFill>
                </a:rPr>
                <a:t>General algorithm: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accent2">
                      <a:lumMod val="75000"/>
                      <a:lumOff val="25000"/>
                    </a:schemeClr>
                  </a:solidFill>
                </a:rPr>
                <a:t>Stop the world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Find all roots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Mark all reachable chunks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b="1" dirty="0">
                  <a:solidFill>
                    <a:srgbClr val="FF0000"/>
                  </a:solidFill>
                </a:rPr>
                <a:t>All not marked chunks are leaks</a:t>
              </a:r>
            </a:p>
            <a:p>
              <a:pPr marL="342900" indent="-342900">
                <a:buFont typeface="Arial"/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Mark indirect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Report all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</p:txBody>
        </p:sp>
        <p:pic>
          <p:nvPicPr>
            <p:cNvPr id="3" name="Picture 2" descr="A person standing on a pile of shoes&#10;&#10;Description automatically generated">
              <a:extLst>
                <a:ext uri="{FF2B5EF4-FFF2-40B4-BE49-F238E27FC236}">
                  <a16:creationId xmlns:a16="http://schemas.microsoft.com/office/drawing/2014/main" id="{F4750F03-CF54-94A5-0D74-27E5E19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960" y="388066"/>
              <a:ext cx="3396904" cy="4413301"/>
            </a:xfrm>
            <a:prstGeom prst="rect">
              <a:avLst/>
            </a:prstGeom>
          </p:spPr>
        </p:pic>
      </p:grp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all not marked chunks are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19309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 err="1">
                <a:solidFill>
                  <a:srgbClr val="595959"/>
                </a:solidFill>
              </a:rPr>
              <a:t>kDirectlyLeaked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metainfo</a:t>
            </a:r>
            <a:r>
              <a:rPr lang="en-US" sz="1700" dirty="0">
                <a:solidFill>
                  <a:srgbClr val="595959"/>
                </a:solidFill>
              </a:rPr>
              <a:t> tag is a default tag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all not marked chunks are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314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7802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C3968E-7E7C-ECEC-77C2-EF8D26F045B5}"/>
              </a:ext>
            </a:extLst>
          </p:cNvPr>
          <p:cNvGrpSpPr/>
          <p:nvPr/>
        </p:nvGrpSpPr>
        <p:grpSpPr>
          <a:xfrm>
            <a:off x="311700" y="388066"/>
            <a:ext cx="8709600" cy="4560434"/>
            <a:chOff x="311700" y="388066"/>
            <a:chExt cx="8709600" cy="4560434"/>
          </a:xfrm>
        </p:grpSpPr>
        <p:sp>
          <p:nvSpPr>
            <p:cNvPr id="2" name="Google Shape;2163;p211">
              <a:extLst>
                <a:ext uri="{FF2B5EF4-FFF2-40B4-BE49-F238E27FC236}">
                  <a16:creationId xmlns:a16="http://schemas.microsoft.com/office/drawing/2014/main" id="{50F52B0B-C234-C35B-F8C3-1478A617554C}"/>
                </a:ext>
              </a:extLst>
            </p:cNvPr>
            <p:cNvSpPr txBox="1"/>
            <p:nvPr/>
          </p:nvSpPr>
          <p:spPr>
            <a:xfrm>
              <a:off x="311700" y="474900"/>
              <a:ext cx="8709600" cy="44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595959"/>
                  </a:solidFill>
                </a:rPr>
                <a:t>General algorithm: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accent2">
                      <a:lumMod val="75000"/>
                      <a:lumOff val="25000"/>
                    </a:schemeClr>
                  </a:solidFill>
                </a:rPr>
                <a:t>Stop the world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Find all roots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Mark all reachable chunks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All not marked chunks are leaks</a:t>
              </a:r>
            </a:p>
            <a:p>
              <a:pPr marL="342900" indent="-342900">
                <a:buFont typeface="Arial"/>
                <a:buAutoNum type="arabicPeriod"/>
              </a:pPr>
              <a:r>
                <a:rPr lang="en-US" sz="1700" b="1" dirty="0">
                  <a:solidFill>
                    <a:srgbClr val="FF0000"/>
                  </a:solidFill>
                </a:rPr>
                <a:t>Mark indirect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rgbClr val="595959"/>
                  </a:solidFill>
                </a:rPr>
                <a:t>Report all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</p:txBody>
        </p:sp>
        <p:pic>
          <p:nvPicPr>
            <p:cNvPr id="3" name="Picture 2" descr="A person standing on a pile of shoes&#10;&#10;Description automatically generated">
              <a:extLst>
                <a:ext uri="{FF2B5EF4-FFF2-40B4-BE49-F238E27FC236}">
                  <a16:creationId xmlns:a16="http://schemas.microsoft.com/office/drawing/2014/main" id="{F4750F03-CF54-94A5-0D74-27E5E19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960" y="388066"/>
              <a:ext cx="3396904" cy="4413301"/>
            </a:xfrm>
            <a:prstGeom prst="rect">
              <a:avLst/>
            </a:prstGeom>
          </p:spPr>
        </p:pic>
      </p:grp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7375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Indirect leak is a chunk referenced by another leaked chunk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316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62333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Indirect leak is a chunk referenced by another leaked chunk. Example: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317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Google Shape;2714;p258">
            <a:extLst>
              <a:ext uri="{FF2B5EF4-FFF2-40B4-BE49-F238E27FC236}">
                <a16:creationId xmlns:a16="http://schemas.microsoft.com/office/drawing/2014/main" id="{7ADBD073-E1F9-ECA4-D333-AFD9B5181692}"/>
              </a:ext>
            </a:extLst>
          </p:cNvPr>
          <p:cNvSpPr/>
          <p:nvPr/>
        </p:nvSpPr>
        <p:spPr>
          <a:xfrm>
            <a:off x="3069375" y="1818743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7201DA78-348A-D801-0055-0D800312E684}"/>
              </a:ext>
            </a:extLst>
          </p:cNvPr>
          <p:cNvSpPr/>
          <p:nvPr/>
        </p:nvSpPr>
        <p:spPr>
          <a:xfrm>
            <a:off x="5038534" y="1818743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1A7C-0C26-015A-B7B9-8626F208DA93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011278" y="1990623"/>
            <a:ext cx="1027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1081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</a:t>
            </a:r>
            <a:r>
              <a:rPr lang="en-US" sz="1700" b="1" dirty="0">
                <a:solidFill>
                  <a:srgbClr val="595959"/>
                </a:solidFill>
              </a:rPr>
              <a:t>each</a:t>
            </a:r>
            <a:r>
              <a:rPr lang="en-US" sz="1700" dirty="0">
                <a:solidFill>
                  <a:srgbClr val="595959"/>
                </a:solidFill>
              </a:rPr>
              <a:t>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318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3057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319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225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75" name="Google Shape;475;p6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a list of headers and sections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is...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476" name="Google Shape;476;p6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77" name="Google Shape;47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320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8386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321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6494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322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7052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323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5267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324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6124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325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93185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326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6935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327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6274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328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7492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329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2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a list of headers and sections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is…</a:t>
            </a: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compiled CU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484" name="Google Shape;484;p6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85" name="Google Shape;48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6" name="Google Shape;486;p68"/>
          <p:cNvSpPr txBox="1"/>
          <p:nvPr/>
        </p:nvSpPr>
        <p:spPr>
          <a:xfrm>
            <a:off x="3637325" y="974950"/>
            <a:ext cx="52935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2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2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m.c 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m.o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330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8911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331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5042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332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10421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Will check each leaked chunk for pointers to other leaked chunks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333</a:t>
            </a:fld>
            <a:endParaRPr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64E4830B-75BC-D29C-126A-C52498E14DCF}"/>
              </a:ext>
            </a:extLst>
          </p:cNvPr>
          <p:cNvSpPr/>
          <p:nvPr/>
        </p:nvSpPr>
        <p:spPr>
          <a:xfrm>
            <a:off x="440006" y="141669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87D6A5C9-F253-42EB-5F32-892AEABA48B5}"/>
              </a:ext>
            </a:extLst>
          </p:cNvPr>
          <p:cNvSpPr/>
          <p:nvPr/>
        </p:nvSpPr>
        <p:spPr>
          <a:xfrm>
            <a:off x="440007" y="210071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536E2D75-7F8B-6BCC-E6EA-D7BD5117B4B3}"/>
              </a:ext>
            </a:extLst>
          </p:cNvPr>
          <p:cNvSpPr/>
          <p:nvPr/>
        </p:nvSpPr>
        <p:spPr>
          <a:xfrm>
            <a:off x="440006" y="274895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B4A88CD1-AB63-0E7E-762E-8C072925183C}"/>
              </a:ext>
            </a:extLst>
          </p:cNvPr>
          <p:cNvSpPr/>
          <p:nvPr/>
        </p:nvSpPr>
        <p:spPr>
          <a:xfrm>
            <a:off x="440008" y="339720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C5725469-C37C-EE5C-877E-54B06DBCE417}"/>
              </a:ext>
            </a:extLst>
          </p:cNvPr>
          <p:cNvSpPr/>
          <p:nvPr/>
        </p:nvSpPr>
        <p:spPr>
          <a:xfrm>
            <a:off x="1859246" y="155587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0567E76F-EB84-08B1-8080-762715D532CB}"/>
              </a:ext>
            </a:extLst>
          </p:cNvPr>
          <p:cNvSpPr/>
          <p:nvPr/>
        </p:nvSpPr>
        <p:spPr>
          <a:xfrm>
            <a:off x="2102092" y="218274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95981F2-1B26-0C61-330E-48C3595FBD26}"/>
              </a:ext>
            </a:extLst>
          </p:cNvPr>
          <p:cNvSpPr/>
          <p:nvPr/>
        </p:nvSpPr>
        <p:spPr>
          <a:xfrm>
            <a:off x="1795563" y="274895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898D0359-7F2C-A99F-28F5-518EA2ED82E7}"/>
              </a:ext>
            </a:extLst>
          </p:cNvPr>
          <p:cNvSpPr/>
          <p:nvPr/>
        </p:nvSpPr>
        <p:spPr>
          <a:xfrm>
            <a:off x="2479647" y="331517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758DB11E-7962-75AE-49DB-5E296DD3F7D2}"/>
              </a:ext>
            </a:extLst>
          </p:cNvPr>
          <p:cNvSpPr/>
          <p:nvPr/>
        </p:nvSpPr>
        <p:spPr>
          <a:xfrm>
            <a:off x="3361304" y="119718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781F7F89-2C81-476E-4E1B-C6EBB7EF0112}"/>
              </a:ext>
            </a:extLst>
          </p:cNvPr>
          <p:cNvSpPr/>
          <p:nvPr/>
        </p:nvSpPr>
        <p:spPr>
          <a:xfrm>
            <a:off x="3723493" y="183324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A18A4ECD-8710-6BFD-D12E-A7747BDA44D4}"/>
              </a:ext>
            </a:extLst>
          </p:cNvPr>
          <p:cNvSpPr/>
          <p:nvPr/>
        </p:nvSpPr>
        <p:spPr>
          <a:xfrm>
            <a:off x="3370265" y="24662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104D777D-43CE-17F6-0718-80D74D0CE366}"/>
              </a:ext>
            </a:extLst>
          </p:cNvPr>
          <p:cNvSpPr/>
          <p:nvPr/>
        </p:nvSpPr>
        <p:spPr>
          <a:xfrm>
            <a:off x="3951603" y="310609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05AA6858-DCE1-7CB5-292E-5CE24E54DA94}"/>
              </a:ext>
            </a:extLst>
          </p:cNvPr>
          <p:cNvSpPr/>
          <p:nvPr/>
        </p:nvSpPr>
        <p:spPr>
          <a:xfrm>
            <a:off x="4840795" y="134144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B4EDD66C-E3FB-1A98-C0DE-A52821A067C2}"/>
              </a:ext>
            </a:extLst>
          </p:cNvPr>
          <p:cNvSpPr/>
          <p:nvPr/>
        </p:nvSpPr>
        <p:spPr>
          <a:xfrm>
            <a:off x="5090744" y="200512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331D777B-6296-FA38-8312-2379087B2971}"/>
              </a:ext>
            </a:extLst>
          </p:cNvPr>
          <p:cNvSpPr/>
          <p:nvPr/>
        </p:nvSpPr>
        <p:spPr>
          <a:xfrm>
            <a:off x="4900350" y="263265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EE8EE50B-9EA2-D8FD-B4FB-34E27950392F}"/>
              </a:ext>
            </a:extLst>
          </p:cNvPr>
          <p:cNvSpPr/>
          <p:nvPr/>
        </p:nvSpPr>
        <p:spPr>
          <a:xfrm>
            <a:off x="5423559" y="325869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ECAFBD47-4BB7-BB88-AD34-598FBE4C2290}"/>
              </a:ext>
            </a:extLst>
          </p:cNvPr>
          <p:cNvSpPr/>
          <p:nvPr/>
        </p:nvSpPr>
        <p:spPr>
          <a:xfrm>
            <a:off x="6282602" y="116956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F6B22589-190D-0988-66B5-CB9C5A14DACD}"/>
              </a:ext>
            </a:extLst>
          </p:cNvPr>
          <p:cNvSpPr/>
          <p:nvPr/>
        </p:nvSpPr>
        <p:spPr>
          <a:xfrm>
            <a:off x="6779500" y="174360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714;p258">
            <a:extLst>
              <a:ext uri="{FF2B5EF4-FFF2-40B4-BE49-F238E27FC236}">
                <a16:creationId xmlns:a16="http://schemas.microsoft.com/office/drawing/2014/main" id="{A2436F8C-F58A-8265-71D8-D21C58DCD6E4}"/>
              </a:ext>
            </a:extLst>
          </p:cNvPr>
          <p:cNvSpPr/>
          <p:nvPr/>
        </p:nvSpPr>
        <p:spPr>
          <a:xfrm>
            <a:off x="6365462" y="241514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14;p258">
            <a:extLst>
              <a:ext uri="{FF2B5EF4-FFF2-40B4-BE49-F238E27FC236}">
                <a16:creationId xmlns:a16="http://schemas.microsoft.com/office/drawing/2014/main" id="{CFA4314D-19AD-7832-426A-034093A6D4F2}"/>
              </a:ext>
            </a:extLst>
          </p:cNvPr>
          <p:cNvSpPr/>
          <p:nvPr/>
        </p:nvSpPr>
        <p:spPr>
          <a:xfrm>
            <a:off x="7044830" y="310617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9ECB1E-CB7C-2B8D-46D6-01BAF521D7A5}"/>
              </a:ext>
            </a:extLst>
          </p:cNvPr>
          <p:cNvCxnSpPr>
            <a:stCxn id="8" idx="3"/>
          </p:cNvCxnSpPr>
          <p:nvPr/>
        </p:nvCxnSpPr>
        <p:spPr>
          <a:xfrm flipV="1">
            <a:off x="2801149" y="136906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33115-7FE5-9D95-E298-E498685DFAB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832256" y="154094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0B140-4CDE-D643-E775-4C6EF1EA3F7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841217" y="217700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371E7-AF51-2601-3809-809F6F6EBE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1909" y="228343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8F38D5-F4ED-CF6F-67A3-DFDFFD6E92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1909" y="158857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017922-6372-0359-802B-75129B259ED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81226" y="200512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C8ACBF-17F0-8F1D-A263-D5E4D5DDAC83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1381909" y="292083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A51ED5-2B8A-BBD4-7048-7E57DFABCC8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94445" y="217700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AACE3-FA1C-C736-4187-B3E5716BFD7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2330198" y="189963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2F7C99-F4B2-4FA3-B3C0-B482C84A33D2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>
            <a:off x="5782698" y="134144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DB1559-0333-FDF1-7836-D95F18E833A6}"/>
              </a:ext>
            </a:extLst>
          </p:cNvPr>
          <p:cNvCxnSpPr>
            <a:cxnSpLocks/>
            <a:stCxn id="16" idx="2"/>
            <a:endCxn id="21" idx="1"/>
          </p:cNvCxnSpPr>
          <p:nvPr/>
        </p:nvCxnSpPr>
        <p:spPr>
          <a:xfrm>
            <a:off x="5311747" y="168520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89624-986F-E151-A96A-73FDAFA9B74A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753554" y="151332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075CD-62AA-D4B9-10E2-A64CCD63135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381911" y="348705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Arrow Connector 2112">
            <a:extLst>
              <a:ext uri="{FF2B5EF4-FFF2-40B4-BE49-F238E27FC236}">
                <a16:creationId xmlns:a16="http://schemas.microsoft.com/office/drawing/2014/main" id="{E9D84DE6-5014-7E70-0245-C2B8EB35A887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2950599" y="281001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389C31BE-8A2A-AAC1-F6D9-AEAE58F4A47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421550" y="327797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973D3C41-C87B-2A5B-E561-94E5C1EEAA8E}"/>
              </a:ext>
            </a:extLst>
          </p:cNvPr>
          <p:cNvSpPr/>
          <p:nvPr/>
        </p:nvSpPr>
        <p:spPr>
          <a:xfrm>
            <a:off x="1878241" y="4244440"/>
            <a:ext cx="1662086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kDirectlyLeaked</a:t>
            </a:r>
            <a:endParaRPr dirty="0"/>
          </a:p>
        </p:txBody>
      </p:sp>
      <p:sp>
        <p:nvSpPr>
          <p:cNvPr id="24" name="Google Shape;2714;p258">
            <a:extLst>
              <a:ext uri="{FF2B5EF4-FFF2-40B4-BE49-F238E27FC236}">
                <a16:creationId xmlns:a16="http://schemas.microsoft.com/office/drawing/2014/main" id="{D34E2A51-C0E8-2717-E0B4-96210C6F883B}"/>
              </a:ext>
            </a:extLst>
          </p:cNvPr>
          <p:cNvSpPr/>
          <p:nvPr/>
        </p:nvSpPr>
        <p:spPr>
          <a:xfrm>
            <a:off x="3688418" y="4244440"/>
            <a:ext cx="1662086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kIndirectlyLeaked</a:t>
            </a:r>
            <a:endParaRPr dirty="0"/>
          </a:p>
        </p:txBody>
      </p:sp>
      <p:sp>
        <p:nvSpPr>
          <p:cNvPr id="27" name="Google Shape;2714;p258">
            <a:extLst>
              <a:ext uri="{FF2B5EF4-FFF2-40B4-BE49-F238E27FC236}">
                <a16:creationId xmlns:a16="http://schemas.microsoft.com/office/drawing/2014/main" id="{15976085-8A0D-AC15-7C3A-7C3DC65AD510}"/>
              </a:ext>
            </a:extLst>
          </p:cNvPr>
          <p:cNvSpPr/>
          <p:nvPr/>
        </p:nvSpPr>
        <p:spPr>
          <a:xfrm>
            <a:off x="5509486" y="4240614"/>
            <a:ext cx="1662086" cy="3437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kReachable</a:t>
            </a:r>
            <a:endParaRPr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FBF88B-F011-61C4-2AF1-94219BBAC1CB}"/>
              </a:ext>
            </a:extLst>
          </p:cNvPr>
          <p:cNvCxnSpPr/>
          <p:nvPr/>
        </p:nvCxnSpPr>
        <p:spPr>
          <a:xfrm>
            <a:off x="0" y="4021985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727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C3968E-7E7C-ECEC-77C2-EF8D26F045B5}"/>
              </a:ext>
            </a:extLst>
          </p:cNvPr>
          <p:cNvGrpSpPr/>
          <p:nvPr/>
        </p:nvGrpSpPr>
        <p:grpSpPr>
          <a:xfrm>
            <a:off x="311700" y="388066"/>
            <a:ext cx="8709600" cy="4560434"/>
            <a:chOff x="311700" y="388066"/>
            <a:chExt cx="8709600" cy="4560434"/>
          </a:xfrm>
        </p:grpSpPr>
        <p:sp>
          <p:nvSpPr>
            <p:cNvPr id="2" name="Google Shape;2163;p211">
              <a:extLst>
                <a:ext uri="{FF2B5EF4-FFF2-40B4-BE49-F238E27FC236}">
                  <a16:creationId xmlns:a16="http://schemas.microsoft.com/office/drawing/2014/main" id="{50F52B0B-C234-C35B-F8C3-1478A617554C}"/>
                </a:ext>
              </a:extLst>
            </p:cNvPr>
            <p:cNvSpPr txBox="1"/>
            <p:nvPr/>
          </p:nvSpPr>
          <p:spPr>
            <a:xfrm>
              <a:off x="311700" y="474900"/>
              <a:ext cx="8709600" cy="44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595959"/>
                  </a:solidFill>
                </a:rPr>
                <a:t>General algorithm: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accent2">
                      <a:lumMod val="75000"/>
                      <a:lumOff val="25000"/>
                    </a:schemeClr>
                  </a:solidFill>
                </a:rPr>
                <a:t>Stop the world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Find all roots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Mark all reachable chunks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All not marked chunks are leaks</a:t>
              </a:r>
            </a:p>
            <a:p>
              <a:pPr marL="342900" indent="-342900">
                <a:buFont typeface="Arial"/>
                <a:buAutoNum type="arabicPeriod"/>
              </a:pPr>
              <a:r>
                <a:rPr lang="en-US" sz="1700" dirty="0">
                  <a:solidFill>
                    <a:schemeClr val="bg2">
                      <a:lumMod val="75000"/>
                    </a:schemeClr>
                  </a:solidFill>
                </a:rPr>
                <a:t>Mark indirect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700" b="1" dirty="0">
                  <a:solidFill>
                    <a:srgbClr val="FF0000"/>
                  </a:solidFill>
                </a:rPr>
                <a:t>Report all leaks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sz="1700" dirty="0">
                <a:solidFill>
                  <a:srgbClr val="595959"/>
                </a:solidFill>
              </a:endParaRPr>
            </a:p>
          </p:txBody>
        </p:sp>
        <p:pic>
          <p:nvPicPr>
            <p:cNvPr id="3" name="Picture 2" descr="A person standing on a pile of shoes&#10;&#10;Description automatically generated">
              <a:extLst>
                <a:ext uri="{FF2B5EF4-FFF2-40B4-BE49-F238E27FC236}">
                  <a16:creationId xmlns:a16="http://schemas.microsoft.com/office/drawing/2014/main" id="{F4750F03-CF54-94A5-0D74-27E5E19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960" y="388066"/>
              <a:ext cx="3396904" cy="4413301"/>
            </a:xfrm>
            <a:prstGeom prst="rect">
              <a:avLst/>
            </a:prstGeom>
          </p:spPr>
        </p:pic>
      </p:grp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report all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177220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For each chunk do: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chunk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GetUserBegin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(chunk);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LsanMetadata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m(chunk);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m.allocated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m.tag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kDirectlyLeaked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m.tag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kIndirectlyLeaked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leaks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({chunk,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m.stack_trace_id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m.requested_size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m.tag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()})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1700" dirty="0">
              <a:solidFill>
                <a:srgbClr val="595959"/>
              </a:solidFill>
            </a:endParaRPr>
          </a:p>
          <a:p>
            <a:r>
              <a:rPr lang="en-US" sz="1700" dirty="0">
                <a:solidFill>
                  <a:srgbClr val="595959"/>
                </a:solidFill>
              </a:rPr>
              <a:t>Check if the chunk leaked.</a:t>
            </a:r>
          </a:p>
          <a:p>
            <a:r>
              <a:rPr lang="en-US" sz="1700" dirty="0">
                <a:solidFill>
                  <a:srgbClr val="595959"/>
                </a:solidFill>
              </a:rPr>
              <a:t>Add to report.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Leak Sanitizer: mark indirect leaks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5335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88000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Let’s check what options are available for LSAN: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14653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Let’s check what options are available for LSAN: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Just run any application with LSAN and LSAN_OPTIONS=</a:t>
            </a:r>
            <a:r>
              <a:rPr lang="en-US" sz="1700" b="1" dirty="0">
                <a:solidFill>
                  <a:srgbClr val="595959"/>
                </a:solidFill>
              </a:rPr>
              <a:t>help=1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338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7635448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Let’s check what options are available for LSAN: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Just run any application with LSAN and LSAN_OPTIONS=</a:t>
            </a:r>
            <a:r>
              <a:rPr lang="en-US" sz="1700" b="1" dirty="0">
                <a:solidFill>
                  <a:srgbClr val="595959"/>
                </a:solidFill>
              </a:rPr>
              <a:t>help=1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There are a lot of them: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339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Available flags for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report_objects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Print addresses of leaked objects after main leak report. (Current Value: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resolution - Aggregate two objects into one leak if this many stack frames match. If zero,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entire stack trace must match. (Current Value: 0)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max_leaks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- The number of leaks reported. (Current Value: 0)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use_globals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Root set: include global variables (.data and .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bss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(Current Value: true)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use_stacks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- Root set: include thread stacks (Current Value: true) 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use_registers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Root set: include thread registers (Current Value: true)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use_tls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Root set: include TLS and thread-specific storage (Current Value: true)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use_root_regions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Root set: include regions added via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lsan_register_root_region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use_ld_allocations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Root set: mark as reachable all allocations made from dynamic linker. This was the old way to handle dynamic TLS, and will be removed soon. Do not use this flag. (Current Value: true)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use_unaligned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Consider unaligned pointers valid. (Current Value: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2330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92" name="Google Shape;492;p6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a list of headers and sections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is…</a:t>
            </a: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compiled CU</a:t>
            </a: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linked shared object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94" name="Google Shape;49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95" name="Google Shape;495;p69"/>
          <p:cNvSpPr txBox="1"/>
          <p:nvPr/>
        </p:nvSpPr>
        <p:spPr>
          <a:xfrm>
            <a:off x="3637325" y="974950"/>
            <a:ext cx="52935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2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2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m.c 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m.o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-shared m.c -o m.so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Let’s check what options are available for LSAN: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Just run any application with LSAN and LSAN_OPTIONS=</a:t>
            </a:r>
            <a:r>
              <a:rPr lang="en-US" sz="1700" b="1" dirty="0">
                <a:solidFill>
                  <a:srgbClr val="595959"/>
                </a:solidFill>
              </a:rPr>
              <a:t>help=1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But we need only one: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340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log_pointers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Debug logging (Current Value: false)</a:t>
            </a:r>
          </a:p>
        </p:txBody>
      </p:sp>
    </p:spTree>
    <p:extLst>
      <p:ext uri="{BB962C8B-B14F-4D97-AF65-F5344CB8AC3E}">
        <p14:creationId xmlns:p14="http://schemas.microsoft.com/office/powerpoint/2010/main" val="217468719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A simple application with circular reference 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341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log_pointers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Debug logging (Current Value: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 {N* next;};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main()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b;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a;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023326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A simple application with circular reference 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342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log_pointers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Debug logging (Current Value: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 {N* next;};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main()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b;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a;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2202834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A simple application with circular reference 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343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LSAN_OPTIONS=help=1 LD_PRELOAD="/lib/x86_64-linux-gnu/liblsan.so.0"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log_pointers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 Debug logging (Current Value: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 {N* next;};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main()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N{};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b;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next = a;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6569328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A simple application with circular reference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Run with LSAN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344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0x7fe4befd6a92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0x55cae748f173 in main 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/Projects/circ/main.cpp:5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0x7fe4beb88d8f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0x7fe4befd6a92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0x55cae748f15e in main 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/Projects/circ/main.cpp:4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0x7fe4beb88d8f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16 byte(s) leaked in 2 allocation(s).</a:t>
            </a:r>
          </a:p>
        </p:txBody>
      </p:sp>
    </p:spTree>
    <p:extLst>
      <p:ext uri="{BB962C8B-B14F-4D97-AF65-F5344CB8AC3E}">
        <p14:creationId xmlns:p14="http://schemas.microsoft.com/office/powerpoint/2010/main" val="18538780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A simple application with circular reference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Run with LSAN and pointer logging: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345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1471290"/>
            <a:ext cx="8520600" cy="30846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796140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346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0x55cae7491da8-0x55cae7492018.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0x7fe4bf027a88-0x7fe4bf02be40.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0x7fe4bf02c118-0x7fe4bf57d168.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0x7fe4befa3880-0x7fe4befb38c0.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==15854==0x7fe4befb0328: found 0x631000000000 pointing into chunk 0x631000000000-0x631000011c00 of size 72704.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0x7fe4bed758f0-0x7fe4bed87e50.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0x7fe4bf5b8620-0x7fe4bf5bb2d8.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0x7fe4beb5ddc8-0x7fe4beb5e2e8.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0x7fe4beb3dd80-0x7fe4beb3e108.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REGISTERS range 0x7fe4be90e000-0x7fe4be90e418.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STACK range 0x7ffe68a6cc98-0x7ffe68a70000.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TLS range 0x7fe4bea46000-0x7fe4bea46760.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TLS range 0x7fe4bea542e0-0x7fe4bea54cc0.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0x631000000000-0x631000011c00.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==15854==Processing platform-specific allocations.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</p:spTree>
    <p:extLst>
      <p:ext uri="{BB962C8B-B14F-4D97-AF65-F5344CB8AC3E}">
        <p14:creationId xmlns:p14="http://schemas.microsoft.com/office/powerpoint/2010/main" val="26246644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347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0x55cae7491da8-0x55cae7492018.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0x7fe4bf027a88-0x7fe4bf02be40.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0x7fe4bf02c118-0x7fe4bf57d168.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0x7fe4befa3880-0x7fe4befb38c0.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==15854==0x7fe4befb0328: found 0x631000000000 pointing into chunk 0x631000000000-0x631000011c00 of size 72704.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0x7fe4bed758f0-0x7fe4bed87e50.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0x7fe4bf5b8620-0x7fe4bf5bb2d8.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0x7fe4beb5ddc8-0x7fe4beb5e2e8.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GLOBAL range 0x7fe4beb3dd80-0x7fe4beb3e108.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REGISTERS range 0x7fe4be90e000-0x7fe4be90e418.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STACK range 0x7ffe68a6cc98-0x7ffe68a70000.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TLS range 0x7fe4bea46000-0x7fe4bea46760.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TLS range 0x7fe4bea542e0-0x7fe4bea54cc0.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0x631000000000-0x631000011c00.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==15854==Processing platform-specific allocations.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406200" y="3396343"/>
            <a:ext cx="8520600" cy="126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5401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348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406200" y="467516"/>
            <a:ext cx="8520600" cy="126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514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349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406200" y="823307"/>
            <a:ext cx="8520600" cy="39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37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01" name="Google Shape;501;p7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a list of headers and sections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is…</a:t>
            </a: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compiled CU</a:t>
            </a: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linked shared object</a:t>
            </a:r>
            <a:endParaRPr sz="17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linked executable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02" name="Google Shape;502;p7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03" name="Google Shape;50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04" name="Google Shape;504;p70"/>
          <p:cNvSpPr txBox="1"/>
          <p:nvPr/>
        </p:nvSpPr>
        <p:spPr>
          <a:xfrm>
            <a:off x="3637325" y="974950"/>
            <a:ext cx="52935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2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2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m.c 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m.o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-shared m.c -o m.so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m.so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2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2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ls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350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1230658" y="809557"/>
            <a:ext cx="1244409" cy="2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3742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351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3075868" y="806399"/>
            <a:ext cx="1244409" cy="2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37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352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6004699" y="814132"/>
            <a:ext cx="2527409" cy="2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959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353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015F85A8-8C44-CFAA-F67A-B1E245644D45}"/>
              </a:ext>
            </a:extLst>
          </p:cNvPr>
          <p:cNvSpPr txBox="1"/>
          <p:nvPr/>
        </p:nvSpPr>
        <p:spPr>
          <a:xfrm>
            <a:off x="406200" y="0"/>
            <a:ext cx="8520600" cy="466321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g++ -g main.cpp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da-DK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LSAN_OPTIONS=log_pointers=1  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LD_PRELOAD=/lib/x86_64-linux-gnu/liblsan.so.0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leaked chunks.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0x601000000000-0x601000000008.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==15854==0x601000000000: found 0x601000000010 pointing into chunk 0x601000000010-0x601000000018 of size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==15854==Scanning HEAP range 0x601000000010-0x601000000018.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==15854==0x601000000010: found 0x601000000000 pointing into chunk 0x601000000000-0x601000000008 of size 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A0EC-A7D0-DDF7-99BE-7DEBE64A789A}"/>
              </a:ext>
            </a:extLst>
          </p:cNvPr>
          <p:cNvSpPr/>
          <p:nvPr/>
        </p:nvSpPr>
        <p:spPr>
          <a:xfrm>
            <a:off x="406200" y="795807"/>
            <a:ext cx="8520600" cy="249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2EA33-1E19-A6BD-5D12-B2AA648C694C}"/>
              </a:ext>
            </a:extLst>
          </p:cNvPr>
          <p:cNvSpPr/>
          <p:nvPr/>
        </p:nvSpPr>
        <p:spPr>
          <a:xfrm>
            <a:off x="406200" y="1361409"/>
            <a:ext cx="8520600" cy="249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63928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Is it possible to visualize live object graph by the same way?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10867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Is it possible to visualize live object graph by the same way?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No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57627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We see all edges for leaked objects because LSAN scans ALL leaked objects to find and mark all indirect leaks. Without flood fill.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356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14D0E121-20C5-2A7D-5267-EB50D569B1A1}"/>
              </a:ext>
            </a:extLst>
          </p:cNvPr>
          <p:cNvSpPr/>
          <p:nvPr/>
        </p:nvSpPr>
        <p:spPr>
          <a:xfrm>
            <a:off x="639387" y="195350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3" name="Google Shape;2714;p258">
            <a:extLst>
              <a:ext uri="{FF2B5EF4-FFF2-40B4-BE49-F238E27FC236}">
                <a16:creationId xmlns:a16="http://schemas.microsoft.com/office/drawing/2014/main" id="{6CED8ED5-6BE3-7775-27C9-09708210AB8F}"/>
              </a:ext>
            </a:extLst>
          </p:cNvPr>
          <p:cNvSpPr/>
          <p:nvPr/>
        </p:nvSpPr>
        <p:spPr>
          <a:xfrm>
            <a:off x="639388" y="263752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9C6CF05C-940E-DC4B-5E0E-7AE7E1EEFF29}"/>
              </a:ext>
            </a:extLst>
          </p:cNvPr>
          <p:cNvSpPr/>
          <p:nvPr/>
        </p:nvSpPr>
        <p:spPr>
          <a:xfrm>
            <a:off x="639387" y="328576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BED70D48-EB75-8FE1-E655-D68F110AC815}"/>
              </a:ext>
            </a:extLst>
          </p:cNvPr>
          <p:cNvSpPr/>
          <p:nvPr/>
        </p:nvSpPr>
        <p:spPr>
          <a:xfrm>
            <a:off x="639389" y="393401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E22137C3-279F-49CA-9E42-B887A5CE94DD}"/>
              </a:ext>
            </a:extLst>
          </p:cNvPr>
          <p:cNvSpPr/>
          <p:nvPr/>
        </p:nvSpPr>
        <p:spPr>
          <a:xfrm>
            <a:off x="2058627" y="209268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AF26C9C7-2AED-8AAE-D83A-E15FC5453AB2}"/>
              </a:ext>
            </a:extLst>
          </p:cNvPr>
          <p:cNvSpPr/>
          <p:nvPr/>
        </p:nvSpPr>
        <p:spPr>
          <a:xfrm>
            <a:off x="2301473" y="271955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3475930E-1688-E6AF-1D3C-826E7976BBFE}"/>
              </a:ext>
            </a:extLst>
          </p:cNvPr>
          <p:cNvSpPr/>
          <p:nvPr/>
        </p:nvSpPr>
        <p:spPr>
          <a:xfrm>
            <a:off x="1994944" y="328576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EB9FE782-5F0E-AF24-0775-C230CD2AFC82}"/>
              </a:ext>
            </a:extLst>
          </p:cNvPr>
          <p:cNvSpPr/>
          <p:nvPr/>
        </p:nvSpPr>
        <p:spPr>
          <a:xfrm>
            <a:off x="2679028" y="385198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D8D0BCD-0EE2-0BC6-EB2C-71D6B1386EBA}"/>
              </a:ext>
            </a:extLst>
          </p:cNvPr>
          <p:cNvSpPr/>
          <p:nvPr/>
        </p:nvSpPr>
        <p:spPr>
          <a:xfrm>
            <a:off x="3560685" y="173399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72027188-53AE-72E4-8667-FD2898BF2B7A}"/>
              </a:ext>
            </a:extLst>
          </p:cNvPr>
          <p:cNvSpPr/>
          <p:nvPr/>
        </p:nvSpPr>
        <p:spPr>
          <a:xfrm>
            <a:off x="3922874" y="237005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A8FE9C6B-9C6B-6B75-138C-9AE39C0BB328}"/>
              </a:ext>
            </a:extLst>
          </p:cNvPr>
          <p:cNvSpPr/>
          <p:nvPr/>
        </p:nvSpPr>
        <p:spPr>
          <a:xfrm>
            <a:off x="3569646" y="30030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29AC1166-2204-CFBA-7FD7-60DC3DC7CBFF}"/>
              </a:ext>
            </a:extLst>
          </p:cNvPr>
          <p:cNvSpPr/>
          <p:nvPr/>
        </p:nvSpPr>
        <p:spPr>
          <a:xfrm>
            <a:off x="4150984" y="364290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C247E054-3E55-8E80-358C-77F2B3C0729A}"/>
              </a:ext>
            </a:extLst>
          </p:cNvPr>
          <p:cNvSpPr/>
          <p:nvPr/>
        </p:nvSpPr>
        <p:spPr>
          <a:xfrm>
            <a:off x="5040176" y="187825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C7226359-75AA-4330-CD7F-97872C6DC018}"/>
              </a:ext>
            </a:extLst>
          </p:cNvPr>
          <p:cNvSpPr/>
          <p:nvPr/>
        </p:nvSpPr>
        <p:spPr>
          <a:xfrm>
            <a:off x="5290125" y="254193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38DA7280-D723-8E78-E551-9BF90F2105A8}"/>
              </a:ext>
            </a:extLst>
          </p:cNvPr>
          <p:cNvSpPr/>
          <p:nvPr/>
        </p:nvSpPr>
        <p:spPr>
          <a:xfrm>
            <a:off x="5099731" y="31694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E9E13F7C-AA62-459D-4441-571951005161}"/>
              </a:ext>
            </a:extLst>
          </p:cNvPr>
          <p:cNvSpPr/>
          <p:nvPr/>
        </p:nvSpPr>
        <p:spPr>
          <a:xfrm>
            <a:off x="5622940" y="379550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1359D21B-C9E7-FCDF-D6E4-8680A06838DA}"/>
              </a:ext>
            </a:extLst>
          </p:cNvPr>
          <p:cNvSpPr/>
          <p:nvPr/>
        </p:nvSpPr>
        <p:spPr>
          <a:xfrm>
            <a:off x="6481983" y="170637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0EE896A1-65E7-8356-FA41-1AE59EBA4159}"/>
              </a:ext>
            </a:extLst>
          </p:cNvPr>
          <p:cNvSpPr/>
          <p:nvPr/>
        </p:nvSpPr>
        <p:spPr>
          <a:xfrm>
            <a:off x="6978881" y="228041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49330F19-98F7-713D-1F38-272C9CF5DA31}"/>
              </a:ext>
            </a:extLst>
          </p:cNvPr>
          <p:cNvSpPr/>
          <p:nvPr/>
        </p:nvSpPr>
        <p:spPr>
          <a:xfrm>
            <a:off x="6564843" y="295195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0BB53998-B38A-E162-93C5-EC89162C5DB6}"/>
              </a:ext>
            </a:extLst>
          </p:cNvPr>
          <p:cNvSpPr/>
          <p:nvPr/>
        </p:nvSpPr>
        <p:spPr>
          <a:xfrm>
            <a:off x="7244211" y="364298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9B2956-42C2-179A-9838-F0AD18234F04}"/>
              </a:ext>
            </a:extLst>
          </p:cNvPr>
          <p:cNvCxnSpPr>
            <a:stCxn id="6" idx="3"/>
          </p:cNvCxnSpPr>
          <p:nvPr/>
        </p:nvCxnSpPr>
        <p:spPr>
          <a:xfrm flipV="1">
            <a:off x="3000530" y="190587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69357-204A-6142-8081-223FA102B23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031637" y="207775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AD675-F9B4-FFBC-6CBA-86994C3392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040598" y="271381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43B49C-9CB0-D90A-79B0-AB6D97159CE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1290" y="282024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AC1A3-A1C0-A9F1-3939-507B9C24005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581290" y="212538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B89530-A4C3-2440-0271-18D6D2D348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280607" y="254193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DB064D-6BB4-E184-0EED-20050535156B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1581290" y="345764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3358E9-B639-83A6-193F-C6499C724453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93826" y="271381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215909-8E9D-2462-C45E-F514142559F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2529579" y="243644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0BF7A-912B-84A1-51D7-A565A06510DD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>
            <a:off x="5982079" y="187825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A66F0E-2A63-8CC2-CE87-612B67119E8A}"/>
              </a:ext>
            </a:extLst>
          </p:cNvPr>
          <p:cNvCxnSpPr>
            <a:cxnSpLocks/>
            <a:stCxn id="14" idx="2"/>
            <a:endCxn id="19" idx="1"/>
          </p:cNvCxnSpPr>
          <p:nvPr/>
        </p:nvCxnSpPr>
        <p:spPr>
          <a:xfrm>
            <a:off x="5511128" y="222201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13F16-E43F-9454-A74E-B85B5D2CF25D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6952935" y="205013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99CDE0-AA92-8F48-655D-CE04B425D8B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581292" y="402386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3D5A11-0FAC-A8B0-6447-03C14EE8D18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3149980" y="334682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B513B9-6130-3B47-AF2E-EEB685C0016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620931" y="381478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7203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We see all edges for leaked objects because LSAN scans ALL leaked objects to find and mark all indirect leaks. And logs all edges. Without flood fill.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357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14D0E121-20C5-2A7D-5267-EB50D569B1A1}"/>
              </a:ext>
            </a:extLst>
          </p:cNvPr>
          <p:cNvSpPr/>
          <p:nvPr/>
        </p:nvSpPr>
        <p:spPr>
          <a:xfrm>
            <a:off x="639387" y="195350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3" name="Google Shape;2714;p258">
            <a:extLst>
              <a:ext uri="{FF2B5EF4-FFF2-40B4-BE49-F238E27FC236}">
                <a16:creationId xmlns:a16="http://schemas.microsoft.com/office/drawing/2014/main" id="{6CED8ED5-6BE3-7775-27C9-09708210AB8F}"/>
              </a:ext>
            </a:extLst>
          </p:cNvPr>
          <p:cNvSpPr/>
          <p:nvPr/>
        </p:nvSpPr>
        <p:spPr>
          <a:xfrm>
            <a:off x="639388" y="263752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9C6CF05C-940E-DC4B-5E0E-7AE7E1EEFF29}"/>
              </a:ext>
            </a:extLst>
          </p:cNvPr>
          <p:cNvSpPr/>
          <p:nvPr/>
        </p:nvSpPr>
        <p:spPr>
          <a:xfrm>
            <a:off x="639387" y="328576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BED70D48-EB75-8FE1-E655-D68F110AC815}"/>
              </a:ext>
            </a:extLst>
          </p:cNvPr>
          <p:cNvSpPr/>
          <p:nvPr/>
        </p:nvSpPr>
        <p:spPr>
          <a:xfrm>
            <a:off x="639389" y="393401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E22137C3-279F-49CA-9E42-B887A5CE94DD}"/>
              </a:ext>
            </a:extLst>
          </p:cNvPr>
          <p:cNvSpPr/>
          <p:nvPr/>
        </p:nvSpPr>
        <p:spPr>
          <a:xfrm>
            <a:off x="2058627" y="209268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AF26C9C7-2AED-8AAE-D83A-E15FC5453AB2}"/>
              </a:ext>
            </a:extLst>
          </p:cNvPr>
          <p:cNvSpPr/>
          <p:nvPr/>
        </p:nvSpPr>
        <p:spPr>
          <a:xfrm>
            <a:off x="2301473" y="271955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3475930E-1688-E6AF-1D3C-826E7976BBFE}"/>
              </a:ext>
            </a:extLst>
          </p:cNvPr>
          <p:cNvSpPr/>
          <p:nvPr/>
        </p:nvSpPr>
        <p:spPr>
          <a:xfrm>
            <a:off x="1994944" y="328576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EB9FE782-5F0E-AF24-0775-C230CD2AFC82}"/>
              </a:ext>
            </a:extLst>
          </p:cNvPr>
          <p:cNvSpPr/>
          <p:nvPr/>
        </p:nvSpPr>
        <p:spPr>
          <a:xfrm>
            <a:off x="2679028" y="385198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D8D0BCD-0EE2-0BC6-EB2C-71D6B1386EBA}"/>
              </a:ext>
            </a:extLst>
          </p:cNvPr>
          <p:cNvSpPr/>
          <p:nvPr/>
        </p:nvSpPr>
        <p:spPr>
          <a:xfrm>
            <a:off x="3560685" y="173399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72027188-53AE-72E4-8667-FD2898BF2B7A}"/>
              </a:ext>
            </a:extLst>
          </p:cNvPr>
          <p:cNvSpPr/>
          <p:nvPr/>
        </p:nvSpPr>
        <p:spPr>
          <a:xfrm>
            <a:off x="3922874" y="237005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A8FE9C6B-9C6B-6B75-138C-9AE39C0BB328}"/>
              </a:ext>
            </a:extLst>
          </p:cNvPr>
          <p:cNvSpPr/>
          <p:nvPr/>
        </p:nvSpPr>
        <p:spPr>
          <a:xfrm>
            <a:off x="3569646" y="30030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29AC1166-2204-CFBA-7FD7-60DC3DC7CBFF}"/>
              </a:ext>
            </a:extLst>
          </p:cNvPr>
          <p:cNvSpPr/>
          <p:nvPr/>
        </p:nvSpPr>
        <p:spPr>
          <a:xfrm>
            <a:off x="4150984" y="364290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C247E054-3E55-8E80-358C-77F2B3C0729A}"/>
              </a:ext>
            </a:extLst>
          </p:cNvPr>
          <p:cNvSpPr/>
          <p:nvPr/>
        </p:nvSpPr>
        <p:spPr>
          <a:xfrm>
            <a:off x="5040176" y="187825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C7226359-75AA-4330-CD7F-97872C6DC018}"/>
              </a:ext>
            </a:extLst>
          </p:cNvPr>
          <p:cNvSpPr/>
          <p:nvPr/>
        </p:nvSpPr>
        <p:spPr>
          <a:xfrm>
            <a:off x="5290125" y="254193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38DA7280-D723-8E78-E551-9BF90F2105A8}"/>
              </a:ext>
            </a:extLst>
          </p:cNvPr>
          <p:cNvSpPr/>
          <p:nvPr/>
        </p:nvSpPr>
        <p:spPr>
          <a:xfrm>
            <a:off x="5099731" y="31694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E9E13F7C-AA62-459D-4441-571951005161}"/>
              </a:ext>
            </a:extLst>
          </p:cNvPr>
          <p:cNvSpPr/>
          <p:nvPr/>
        </p:nvSpPr>
        <p:spPr>
          <a:xfrm>
            <a:off x="5622940" y="379550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1359D21B-C9E7-FCDF-D6E4-8680A06838DA}"/>
              </a:ext>
            </a:extLst>
          </p:cNvPr>
          <p:cNvSpPr/>
          <p:nvPr/>
        </p:nvSpPr>
        <p:spPr>
          <a:xfrm>
            <a:off x="6481983" y="170637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0EE896A1-65E7-8356-FA41-1AE59EBA4159}"/>
              </a:ext>
            </a:extLst>
          </p:cNvPr>
          <p:cNvSpPr/>
          <p:nvPr/>
        </p:nvSpPr>
        <p:spPr>
          <a:xfrm>
            <a:off x="6978881" y="228041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49330F19-98F7-713D-1F38-272C9CF5DA31}"/>
              </a:ext>
            </a:extLst>
          </p:cNvPr>
          <p:cNvSpPr/>
          <p:nvPr/>
        </p:nvSpPr>
        <p:spPr>
          <a:xfrm>
            <a:off x="6564843" y="295195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0BB53998-B38A-E162-93C5-EC89162C5DB6}"/>
              </a:ext>
            </a:extLst>
          </p:cNvPr>
          <p:cNvSpPr/>
          <p:nvPr/>
        </p:nvSpPr>
        <p:spPr>
          <a:xfrm>
            <a:off x="7244211" y="364298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9B2956-42C2-179A-9838-F0AD18234F04}"/>
              </a:ext>
            </a:extLst>
          </p:cNvPr>
          <p:cNvCxnSpPr>
            <a:stCxn id="6" idx="3"/>
          </p:cNvCxnSpPr>
          <p:nvPr/>
        </p:nvCxnSpPr>
        <p:spPr>
          <a:xfrm flipV="1">
            <a:off x="3000530" y="190587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69357-204A-6142-8081-223FA102B23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031637" y="207775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AD675-F9B4-FFBC-6CBA-86994C3392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040598" y="271381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43B49C-9CB0-D90A-79B0-AB6D97159CE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1290" y="282024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AC1A3-A1C0-A9F1-3939-507B9C24005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581290" y="212538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B89530-A4C3-2440-0271-18D6D2D348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280607" y="254193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DB064D-6BB4-E184-0EED-20050535156B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1581290" y="345764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3358E9-B639-83A6-193F-C6499C724453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93826" y="271381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215909-8E9D-2462-C45E-F514142559F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2529579" y="243644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0BF7A-912B-84A1-51D7-A565A06510DD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>
            <a:off x="5982079" y="187825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A66F0E-2A63-8CC2-CE87-612B67119E8A}"/>
              </a:ext>
            </a:extLst>
          </p:cNvPr>
          <p:cNvCxnSpPr>
            <a:cxnSpLocks/>
            <a:stCxn id="14" idx="2"/>
            <a:endCxn id="19" idx="1"/>
          </p:cNvCxnSpPr>
          <p:nvPr/>
        </p:nvCxnSpPr>
        <p:spPr>
          <a:xfrm>
            <a:off x="5511128" y="222201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13F16-E43F-9454-A74E-B85B5D2CF25D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6952935" y="205013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99CDE0-AA92-8F48-655D-CE04B425D8B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581292" y="402386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3D5A11-0FAC-A8B0-6447-03C14EE8D18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3149980" y="334682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B513B9-6130-3B47-AF2E-EEB685C0016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620931" y="381478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21575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For live objects we’ll see only part of real edges.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358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14D0E121-20C5-2A7D-5267-EB50D569B1A1}"/>
              </a:ext>
            </a:extLst>
          </p:cNvPr>
          <p:cNvSpPr/>
          <p:nvPr/>
        </p:nvSpPr>
        <p:spPr>
          <a:xfrm>
            <a:off x="639387" y="195350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3" name="Google Shape;2714;p258">
            <a:extLst>
              <a:ext uri="{FF2B5EF4-FFF2-40B4-BE49-F238E27FC236}">
                <a16:creationId xmlns:a16="http://schemas.microsoft.com/office/drawing/2014/main" id="{6CED8ED5-6BE3-7775-27C9-09708210AB8F}"/>
              </a:ext>
            </a:extLst>
          </p:cNvPr>
          <p:cNvSpPr/>
          <p:nvPr/>
        </p:nvSpPr>
        <p:spPr>
          <a:xfrm>
            <a:off x="639388" y="263752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9C6CF05C-940E-DC4B-5E0E-7AE7E1EEFF29}"/>
              </a:ext>
            </a:extLst>
          </p:cNvPr>
          <p:cNvSpPr/>
          <p:nvPr/>
        </p:nvSpPr>
        <p:spPr>
          <a:xfrm>
            <a:off x="639387" y="328576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BED70D48-EB75-8FE1-E655-D68F110AC815}"/>
              </a:ext>
            </a:extLst>
          </p:cNvPr>
          <p:cNvSpPr/>
          <p:nvPr/>
        </p:nvSpPr>
        <p:spPr>
          <a:xfrm>
            <a:off x="639389" y="393401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E22137C3-279F-49CA-9E42-B887A5CE94DD}"/>
              </a:ext>
            </a:extLst>
          </p:cNvPr>
          <p:cNvSpPr/>
          <p:nvPr/>
        </p:nvSpPr>
        <p:spPr>
          <a:xfrm>
            <a:off x="2058627" y="209268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AF26C9C7-2AED-8AAE-D83A-E15FC5453AB2}"/>
              </a:ext>
            </a:extLst>
          </p:cNvPr>
          <p:cNvSpPr/>
          <p:nvPr/>
        </p:nvSpPr>
        <p:spPr>
          <a:xfrm>
            <a:off x="2301473" y="271955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3475930E-1688-E6AF-1D3C-826E7976BBFE}"/>
              </a:ext>
            </a:extLst>
          </p:cNvPr>
          <p:cNvSpPr/>
          <p:nvPr/>
        </p:nvSpPr>
        <p:spPr>
          <a:xfrm>
            <a:off x="1994944" y="328576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EB9FE782-5F0E-AF24-0775-C230CD2AFC82}"/>
              </a:ext>
            </a:extLst>
          </p:cNvPr>
          <p:cNvSpPr/>
          <p:nvPr/>
        </p:nvSpPr>
        <p:spPr>
          <a:xfrm>
            <a:off x="2679028" y="385198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D8D0BCD-0EE2-0BC6-EB2C-71D6B1386EBA}"/>
              </a:ext>
            </a:extLst>
          </p:cNvPr>
          <p:cNvSpPr/>
          <p:nvPr/>
        </p:nvSpPr>
        <p:spPr>
          <a:xfrm>
            <a:off x="3560685" y="173399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72027188-53AE-72E4-8667-FD2898BF2B7A}"/>
              </a:ext>
            </a:extLst>
          </p:cNvPr>
          <p:cNvSpPr/>
          <p:nvPr/>
        </p:nvSpPr>
        <p:spPr>
          <a:xfrm>
            <a:off x="3922874" y="237005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A8FE9C6B-9C6B-6B75-138C-9AE39C0BB328}"/>
              </a:ext>
            </a:extLst>
          </p:cNvPr>
          <p:cNvSpPr/>
          <p:nvPr/>
        </p:nvSpPr>
        <p:spPr>
          <a:xfrm>
            <a:off x="3569646" y="30030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29AC1166-2204-CFBA-7FD7-60DC3DC7CBFF}"/>
              </a:ext>
            </a:extLst>
          </p:cNvPr>
          <p:cNvSpPr/>
          <p:nvPr/>
        </p:nvSpPr>
        <p:spPr>
          <a:xfrm>
            <a:off x="4150984" y="364290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C247E054-3E55-8E80-358C-77F2B3C0729A}"/>
              </a:ext>
            </a:extLst>
          </p:cNvPr>
          <p:cNvSpPr/>
          <p:nvPr/>
        </p:nvSpPr>
        <p:spPr>
          <a:xfrm>
            <a:off x="5040176" y="187825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C7226359-75AA-4330-CD7F-97872C6DC018}"/>
              </a:ext>
            </a:extLst>
          </p:cNvPr>
          <p:cNvSpPr/>
          <p:nvPr/>
        </p:nvSpPr>
        <p:spPr>
          <a:xfrm>
            <a:off x="5290125" y="254193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38DA7280-D723-8E78-E551-9BF90F2105A8}"/>
              </a:ext>
            </a:extLst>
          </p:cNvPr>
          <p:cNvSpPr/>
          <p:nvPr/>
        </p:nvSpPr>
        <p:spPr>
          <a:xfrm>
            <a:off x="5099731" y="31694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E9E13F7C-AA62-459D-4441-571951005161}"/>
              </a:ext>
            </a:extLst>
          </p:cNvPr>
          <p:cNvSpPr/>
          <p:nvPr/>
        </p:nvSpPr>
        <p:spPr>
          <a:xfrm>
            <a:off x="5622940" y="379550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1359D21B-C9E7-FCDF-D6E4-8680A06838DA}"/>
              </a:ext>
            </a:extLst>
          </p:cNvPr>
          <p:cNvSpPr/>
          <p:nvPr/>
        </p:nvSpPr>
        <p:spPr>
          <a:xfrm>
            <a:off x="6481983" y="170637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0EE896A1-65E7-8356-FA41-1AE59EBA4159}"/>
              </a:ext>
            </a:extLst>
          </p:cNvPr>
          <p:cNvSpPr/>
          <p:nvPr/>
        </p:nvSpPr>
        <p:spPr>
          <a:xfrm>
            <a:off x="6978881" y="228041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49330F19-98F7-713D-1F38-272C9CF5DA31}"/>
              </a:ext>
            </a:extLst>
          </p:cNvPr>
          <p:cNvSpPr/>
          <p:nvPr/>
        </p:nvSpPr>
        <p:spPr>
          <a:xfrm>
            <a:off x="6564843" y="295195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0BB53998-B38A-E162-93C5-EC89162C5DB6}"/>
              </a:ext>
            </a:extLst>
          </p:cNvPr>
          <p:cNvSpPr/>
          <p:nvPr/>
        </p:nvSpPr>
        <p:spPr>
          <a:xfrm>
            <a:off x="7244211" y="364298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9B2956-42C2-179A-9838-F0AD18234F04}"/>
              </a:ext>
            </a:extLst>
          </p:cNvPr>
          <p:cNvCxnSpPr>
            <a:stCxn id="6" idx="3"/>
          </p:cNvCxnSpPr>
          <p:nvPr/>
        </p:nvCxnSpPr>
        <p:spPr>
          <a:xfrm flipV="1">
            <a:off x="3000530" y="190587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69357-204A-6142-8081-223FA102B23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031637" y="207775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AD675-F9B4-FFBC-6CBA-86994C3392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040598" y="271381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43B49C-9CB0-D90A-79B0-AB6D97159CE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1290" y="2820242"/>
            <a:ext cx="720183" cy="7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AC1A3-A1C0-A9F1-3939-507B9C24005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581290" y="212538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B89530-A4C3-2440-0271-18D6D2D348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280607" y="254193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DB064D-6BB4-E184-0EED-20050535156B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1581290" y="345764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3358E9-B639-83A6-193F-C6499C724453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93826" y="271381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215909-8E9D-2462-C45E-F514142559F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2529579" y="2436446"/>
            <a:ext cx="242846" cy="28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0BF7A-912B-84A1-51D7-A565A06510DD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>
            <a:off x="5982079" y="187825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A66F0E-2A63-8CC2-CE87-612B67119E8A}"/>
              </a:ext>
            </a:extLst>
          </p:cNvPr>
          <p:cNvCxnSpPr>
            <a:cxnSpLocks/>
            <a:stCxn id="14" idx="2"/>
            <a:endCxn id="19" idx="1"/>
          </p:cNvCxnSpPr>
          <p:nvPr/>
        </p:nvCxnSpPr>
        <p:spPr>
          <a:xfrm>
            <a:off x="5511128" y="222201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13F16-E43F-9454-A74E-B85B5D2CF25D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6952935" y="205013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99CDE0-AA92-8F48-655D-CE04B425D8B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581292" y="402386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3D5A11-0FAC-A8B0-6447-03C14EE8D18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3149980" y="3346823"/>
            <a:ext cx="890618" cy="50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B513B9-6130-3B47-AF2E-EEB685C0016D}"/>
              </a:ext>
            </a:extLst>
          </p:cNvPr>
          <p:cNvCxnSpPr>
            <a:cxnSpLocks/>
          </p:cNvCxnSpPr>
          <p:nvPr/>
        </p:nvCxnSpPr>
        <p:spPr>
          <a:xfrm flipV="1">
            <a:off x="3620931" y="381478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4901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For live objects we’ll see only part of real edges.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Let’s visualize leaked objects graph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359</a:t>
            </a:fld>
            <a:endParaRPr/>
          </a:p>
        </p:txBody>
      </p:sp>
      <p:sp>
        <p:nvSpPr>
          <p:cNvPr id="2" name="Google Shape;2714;p258">
            <a:extLst>
              <a:ext uri="{FF2B5EF4-FFF2-40B4-BE49-F238E27FC236}">
                <a16:creationId xmlns:a16="http://schemas.microsoft.com/office/drawing/2014/main" id="{14D0E121-20C5-2A7D-5267-EB50D569B1A1}"/>
              </a:ext>
            </a:extLst>
          </p:cNvPr>
          <p:cNvSpPr/>
          <p:nvPr/>
        </p:nvSpPr>
        <p:spPr>
          <a:xfrm>
            <a:off x="639387" y="195350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ignored</a:t>
            </a:r>
            <a:endParaRPr dirty="0"/>
          </a:p>
        </p:txBody>
      </p:sp>
      <p:sp>
        <p:nvSpPr>
          <p:cNvPr id="3" name="Google Shape;2714;p258">
            <a:extLst>
              <a:ext uri="{FF2B5EF4-FFF2-40B4-BE49-F238E27FC236}">
                <a16:creationId xmlns:a16="http://schemas.microsoft.com/office/drawing/2014/main" id="{6CED8ED5-6BE3-7775-27C9-09708210AB8F}"/>
              </a:ext>
            </a:extLst>
          </p:cNvPr>
          <p:cNvSpPr/>
          <p:nvPr/>
        </p:nvSpPr>
        <p:spPr>
          <a:xfrm>
            <a:off x="639388" y="2637520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</a:t>
            </a:r>
            <a:endParaRPr dirty="0"/>
          </a:p>
        </p:txBody>
      </p:sp>
      <p:sp>
        <p:nvSpPr>
          <p:cNvPr id="4" name="Google Shape;2714;p258">
            <a:extLst>
              <a:ext uri="{FF2B5EF4-FFF2-40B4-BE49-F238E27FC236}">
                <a16:creationId xmlns:a16="http://schemas.microsoft.com/office/drawing/2014/main" id="{9C6CF05C-940E-DC4B-5E0E-7AE7E1EEFF29}"/>
              </a:ext>
            </a:extLst>
          </p:cNvPr>
          <p:cNvSpPr/>
          <p:nvPr/>
        </p:nvSpPr>
        <p:spPr>
          <a:xfrm>
            <a:off x="639387" y="3285767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5" name="Google Shape;2714;p258">
            <a:extLst>
              <a:ext uri="{FF2B5EF4-FFF2-40B4-BE49-F238E27FC236}">
                <a16:creationId xmlns:a16="http://schemas.microsoft.com/office/drawing/2014/main" id="{BED70D48-EB75-8FE1-E655-D68F110AC815}"/>
              </a:ext>
            </a:extLst>
          </p:cNvPr>
          <p:cNvSpPr/>
          <p:nvPr/>
        </p:nvSpPr>
        <p:spPr>
          <a:xfrm>
            <a:off x="639389" y="3934014"/>
            <a:ext cx="941903" cy="34375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</a:t>
            </a:r>
            <a:endParaRPr dirty="0"/>
          </a:p>
        </p:txBody>
      </p:sp>
      <p:sp>
        <p:nvSpPr>
          <p:cNvPr id="6" name="Google Shape;2714;p258">
            <a:extLst>
              <a:ext uri="{FF2B5EF4-FFF2-40B4-BE49-F238E27FC236}">
                <a16:creationId xmlns:a16="http://schemas.microsoft.com/office/drawing/2014/main" id="{E22137C3-279F-49CA-9E42-B887A5CE94DD}"/>
              </a:ext>
            </a:extLst>
          </p:cNvPr>
          <p:cNvSpPr/>
          <p:nvPr/>
        </p:nvSpPr>
        <p:spPr>
          <a:xfrm>
            <a:off x="2058627" y="209268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14;p258">
            <a:extLst>
              <a:ext uri="{FF2B5EF4-FFF2-40B4-BE49-F238E27FC236}">
                <a16:creationId xmlns:a16="http://schemas.microsoft.com/office/drawing/2014/main" id="{AF26C9C7-2AED-8AAE-D83A-E15FC5453AB2}"/>
              </a:ext>
            </a:extLst>
          </p:cNvPr>
          <p:cNvSpPr/>
          <p:nvPr/>
        </p:nvSpPr>
        <p:spPr>
          <a:xfrm>
            <a:off x="2301473" y="2719553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714;p258">
            <a:extLst>
              <a:ext uri="{FF2B5EF4-FFF2-40B4-BE49-F238E27FC236}">
                <a16:creationId xmlns:a16="http://schemas.microsoft.com/office/drawing/2014/main" id="{3475930E-1688-E6AF-1D3C-826E7976BBFE}"/>
              </a:ext>
            </a:extLst>
          </p:cNvPr>
          <p:cNvSpPr/>
          <p:nvPr/>
        </p:nvSpPr>
        <p:spPr>
          <a:xfrm>
            <a:off x="1994944" y="3285767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714;p258">
            <a:extLst>
              <a:ext uri="{FF2B5EF4-FFF2-40B4-BE49-F238E27FC236}">
                <a16:creationId xmlns:a16="http://schemas.microsoft.com/office/drawing/2014/main" id="{EB9FE782-5F0E-AF24-0775-C230CD2AFC82}"/>
              </a:ext>
            </a:extLst>
          </p:cNvPr>
          <p:cNvSpPr/>
          <p:nvPr/>
        </p:nvSpPr>
        <p:spPr>
          <a:xfrm>
            <a:off x="2679028" y="3851981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714;p258">
            <a:extLst>
              <a:ext uri="{FF2B5EF4-FFF2-40B4-BE49-F238E27FC236}">
                <a16:creationId xmlns:a16="http://schemas.microsoft.com/office/drawing/2014/main" id="{0D8D0BCD-0EE2-0BC6-EB2C-71D6B1386EBA}"/>
              </a:ext>
            </a:extLst>
          </p:cNvPr>
          <p:cNvSpPr/>
          <p:nvPr/>
        </p:nvSpPr>
        <p:spPr>
          <a:xfrm>
            <a:off x="3560685" y="1733992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714;p258">
            <a:extLst>
              <a:ext uri="{FF2B5EF4-FFF2-40B4-BE49-F238E27FC236}">
                <a16:creationId xmlns:a16="http://schemas.microsoft.com/office/drawing/2014/main" id="{72027188-53AE-72E4-8667-FD2898BF2B7A}"/>
              </a:ext>
            </a:extLst>
          </p:cNvPr>
          <p:cNvSpPr/>
          <p:nvPr/>
        </p:nvSpPr>
        <p:spPr>
          <a:xfrm>
            <a:off x="3922874" y="2370057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714;p258">
            <a:extLst>
              <a:ext uri="{FF2B5EF4-FFF2-40B4-BE49-F238E27FC236}">
                <a16:creationId xmlns:a16="http://schemas.microsoft.com/office/drawing/2014/main" id="{A8FE9C6B-9C6B-6B75-138C-9AE39C0BB328}"/>
              </a:ext>
            </a:extLst>
          </p:cNvPr>
          <p:cNvSpPr/>
          <p:nvPr/>
        </p:nvSpPr>
        <p:spPr>
          <a:xfrm>
            <a:off x="3569646" y="30030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14;p258">
            <a:extLst>
              <a:ext uri="{FF2B5EF4-FFF2-40B4-BE49-F238E27FC236}">
                <a16:creationId xmlns:a16="http://schemas.microsoft.com/office/drawing/2014/main" id="{29AC1166-2204-CFBA-7FD7-60DC3DC7CBFF}"/>
              </a:ext>
            </a:extLst>
          </p:cNvPr>
          <p:cNvSpPr/>
          <p:nvPr/>
        </p:nvSpPr>
        <p:spPr>
          <a:xfrm>
            <a:off x="4150984" y="3642908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14;p258">
            <a:extLst>
              <a:ext uri="{FF2B5EF4-FFF2-40B4-BE49-F238E27FC236}">
                <a16:creationId xmlns:a16="http://schemas.microsoft.com/office/drawing/2014/main" id="{C247E054-3E55-8E80-358C-77F2B3C0729A}"/>
              </a:ext>
            </a:extLst>
          </p:cNvPr>
          <p:cNvSpPr/>
          <p:nvPr/>
        </p:nvSpPr>
        <p:spPr>
          <a:xfrm>
            <a:off x="5040176" y="187825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714;p258">
            <a:extLst>
              <a:ext uri="{FF2B5EF4-FFF2-40B4-BE49-F238E27FC236}">
                <a16:creationId xmlns:a16="http://schemas.microsoft.com/office/drawing/2014/main" id="{C7226359-75AA-4330-CD7F-97872C6DC018}"/>
              </a:ext>
            </a:extLst>
          </p:cNvPr>
          <p:cNvSpPr/>
          <p:nvPr/>
        </p:nvSpPr>
        <p:spPr>
          <a:xfrm>
            <a:off x="5290125" y="254193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714;p258">
            <a:extLst>
              <a:ext uri="{FF2B5EF4-FFF2-40B4-BE49-F238E27FC236}">
                <a16:creationId xmlns:a16="http://schemas.microsoft.com/office/drawing/2014/main" id="{38DA7280-D723-8E78-E551-9BF90F2105A8}"/>
              </a:ext>
            </a:extLst>
          </p:cNvPr>
          <p:cNvSpPr/>
          <p:nvPr/>
        </p:nvSpPr>
        <p:spPr>
          <a:xfrm>
            <a:off x="5099731" y="3169464"/>
            <a:ext cx="941903" cy="3437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714;p258">
            <a:extLst>
              <a:ext uri="{FF2B5EF4-FFF2-40B4-BE49-F238E27FC236}">
                <a16:creationId xmlns:a16="http://schemas.microsoft.com/office/drawing/2014/main" id="{E9E13F7C-AA62-459D-4441-571951005161}"/>
              </a:ext>
            </a:extLst>
          </p:cNvPr>
          <p:cNvSpPr/>
          <p:nvPr/>
        </p:nvSpPr>
        <p:spPr>
          <a:xfrm>
            <a:off x="5622940" y="3795505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14;p258">
            <a:extLst>
              <a:ext uri="{FF2B5EF4-FFF2-40B4-BE49-F238E27FC236}">
                <a16:creationId xmlns:a16="http://schemas.microsoft.com/office/drawing/2014/main" id="{1359D21B-C9E7-FCDF-D6E4-8680A06838DA}"/>
              </a:ext>
            </a:extLst>
          </p:cNvPr>
          <p:cNvSpPr/>
          <p:nvPr/>
        </p:nvSpPr>
        <p:spPr>
          <a:xfrm>
            <a:off x="6481983" y="1706375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714;p258">
            <a:extLst>
              <a:ext uri="{FF2B5EF4-FFF2-40B4-BE49-F238E27FC236}">
                <a16:creationId xmlns:a16="http://schemas.microsoft.com/office/drawing/2014/main" id="{0EE896A1-65E7-8356-FA41-1AE59EBA4159}"/>
              </a:ext>
            </a:extLst>
          </p:cNvPr>
          <p:cNvSpPr/>
          <p:nvPr/>
        </p:nvSpPr>
        <p:spPr>
          <a:xfrm>
            <a:off x="6978881" y="2280417"/>
            <a:ext cx="941903" cy="34375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714;p258">
            <a:extLst>
              <a:ext uri="{FF2B5EF4-FFF2-40B4-BE49-F238E27FC236}">
                <a16:creationId xmlns:a16="http://schemas.microsoft.com/office/drawing/2014/main" id="{49330F19-98F7-713D-1F38-272C9CF5DA31}"/>
              </a:ext>
            </a:extLst>
          </p:cNvPr>
          <p:cNvSpPr/>
          <p:nvPr/>
        </p:nvSpPr>
        <p:spPr>
          <a:xfrm>
            <a:off x="6564843" y="2951950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714;p258">
            <a:extLst>
              <a:ext uri="{FF2B5EF4-FFF2-40B4-BE49-F238E27FC236}">
                <a16:creationId xmlns:a16="http://schemas.microsoft.com/office/drawing/2014/main" id="{0BB53998-B38A-E162-93C5-EC89162C5DB6}"/>
              </a:ext>
            </a:extLst>
          </p:cNvPr>
          <p:cNvSpPr/>
          <p:nvPr/>
        </p:nvSpPr>
        <p:spPr>
          <a:xfrm>
            <a:off x="7244211" y="3642986"/>
            <a:ext cx="941903" cy="3437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9B2956-42C2-179A-9838-F0AD18234F04}"/>
              </a:ext>
            </a:extLst>
          </p:cNvPr>
          <p:cNvCxnSpPr>
            <a:stCxn id="6" idx="3"/>
          </p:cNvCxnSpPr>
          <p:nvPr/>
        </p:nvCxnSpPr>
        <p:spPr>
          <a:xfrm flipV="1">
            <a:off x="3000530" y="1905871"/>
            <a:ext cx="560155" cy="35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69357-204A-6142-8081-223FA102B23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031637" y="2077751"/>
            <a:ext cx="362189" cy="29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AD675-F9B4-FFBC-6CBA-86994C3392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040598" y="2713816"/>
            <a:ext cx="353228" cy="28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43B49C-9CB0-D90A-79B0-AB6D97159CE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1290" y="2820242"/>
            <a:ext cx="720183" cy="71191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AC1A3-A1C0-A9F1-3939-507B9C24005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581290" y="2125387"/>
            <a:ext cx="477337" cy="139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B89530-A4C3-2440-0271-18D6D2D348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280607" y="2541937"/>
            <a:ext cx="642267" cy="31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DB064D-6BB4-E184-0EED-20050535156B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1581290" y="3457647"/>
            <a:ext cx="413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3358E9-B639-83A6-193F-C6499C724453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93826" y="2713816"/>
            <a:ext cx="1176857" cy="45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215909-8E9D-2462-C45E-F514142559F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2529579" y="2436446"/>
            <a:ext cx="242846" cy="283107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0BF7A-912B-84A1-51D7-A565A06510DD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>
            <a:off x="5982079" y="1878255"/>
            <a:ext cx="499904" cy="1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A66F0E-2A63-8CC2-CE87-612B67119E8A}"/>
              </a:ext>
            </a:extLst>
          </p:cNvPr>
          <p:cNvCxnSpPr>
            <a:cxnSpLocks/>
            <a:stCxn id="14" idx="2"/>
            <a:endCxn id="19" idx="1"/>
          </p:cNvCxnSpPr>
          <p:nvPr/>
        </p:nvCxnSpPr>
        <p:spPr>
          <a:xfrm>
            <a:off x="5511128" y="2222014"/>
            <a:ext cx="1467753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13F16-E43F-9454-A74E-B85B5D2CF25D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6952935" y="2050134"/>
            <a:ext cx="496898" cy="23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99CDE0-AA92-8F48-655D-CE04B425D8B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581292" y="4023861"/>
            <a:ext cx="1097736" cy="8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3D5A11-0FAC-A8B0-6447-03C14EE8D18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3149980" y="3346823"/>
            <a:ext cx="890618" cy="505158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B513B9-6130-3B47-AF2E-EEB685C0016D}"/>
              </a:ext>
            </a:extLst>
          </p:cNvPr>
          <p:cNvCxnSpPr>
            <a:cxnSpLocks/>
          </p:cNvCxnSpPr>
          <p:nvPr/>
        </p:nvCxnSpPr>
        <p:spPr>
          <a:xfrm flipV="1">
            <a:off x="3620931" y="3814788"/>
            <a:ext cx="530053" cy="209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91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7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Object file is a list of headers and sections: let’s look inside…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11" name="Google Shape;511;p7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12" name="Google Shape;51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13" name="Google Shape;513;p71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97988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It would be great to know (approximately) WHEN leaks were occurred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24167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It would be great to know (approximately) WHEN leaks were occurred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For this purposes we can create a simple lib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362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lsan_monitor.cpp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&lt;thread&gt;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&lt;chrono&gt;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extern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"C"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lsan_do_recoverable_leak_check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run();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std::thread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lsan_monitor_thread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(run);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run()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lsan_monitor_thread.detach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(;;)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std::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sleep_for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(std::chrono::milliseconds(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lsan_do_recoverable_leak_check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namespace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0024572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Compile and run it with our sample app: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363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fPIC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-shared lsan_monitor.cpp -o lsan_monitor.so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&lt;thread&gt;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&lt;chrono&gt;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main()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mem;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mem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sleep_for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(std::chrono::milliseconds(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786671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Compile and run it with our sample app: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364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 LD_PRELOAD="./lsan_monitor.so 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253645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5 sec later…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365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 LD_PRELOAD="./lsan_monitor.so 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===================================================================24893==ERROR: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                                                                   Direct leak of 16 byte(s) in 4 object(s) allocated from:#0 0x7fcd5c232a92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#1 0x5627f00d21cd in main (/home/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lsan_reader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/a.out+0x11cd)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#2 0x7fcd5bde4d8f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16 byte(s) leaked in 4 allocation(s).</a:t>
            </a:r>
          </a:p>
        </p:txBody>
      </p:sp>
    </p:spTree>
    <p:extLst>
      <p:ext uri="{BB962C8B-B14F-4D97-AF65-F5344CB8AC3E}">
        <p14:creationId xmlns:p14="http://schemas.microsoft.com/office/powerpoint/2010/main" val="149897376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10 sec later…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366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 LD_PRELOAD="./lsan_monitor.so 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===================================================================24893==ERROR: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Direct leak of 16 byte(s) in 4 object(s) allocated from:#0 0x7fcd5c232a92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#1 0x5627f00d21cd in main (/home/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lsan_reader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/a.out+0x11cd)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#2 0x7fcd5bde4d8f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16 byte(s) leaked in 4 allocation(s).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==24893==ERROR: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Direct leak of 36 byte(s) in 9 object(s) allocated from: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0x7fcd5c232a92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0x5627f00d21cd in main (/home/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lsan_reader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/a.out+0x11cd)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0x7fcd5bde4d8f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36 byte(s) leaked in 9 allocation(s).</a:t>
            </a:r>
          </a:p>
        </p:txBody>
      </p:sp>
    </p:spTree>
    <p:extLst>
      <p:ext uri="{BB962C8B-B14F-4D97-AF65-F5344CB8AC3E}">
        <p14:creationId xmlns:p14="http://schemas.microsoft.com/office/powerpoint/2010/main" val="416416406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15 sec later…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..and so on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367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 LD_PRELOAD="./lsan_monitor.so /lib/x86_64-linux-gnu/liblsan.so.0" 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==24893==ERROR: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Direct leak of 36 byte(s) in 9 object(s) allocated from: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0x7fcd5c232a92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0x5627f00d21cd in main (/home/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lsan_reader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/a.out+0x11cd)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0x7fcd5bde4d8f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36 byte(s) leaked in 9 allocation(s).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==24893==ERROR: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detected memory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Direct leak of 56 byte(s) in 14 object(s) allocated from: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#0 0x7fcd5c232a92 in operator new(unsigned long)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/lsan_interceptors.cpp:248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#1 0x5627f00d21cd in main (/home/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valexey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/Projects/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lsan_reader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/a.out+0x11cd)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#2 0x7fcd5bde4d8f in __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libc_start_call_main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../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sysdeps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nptl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/libc_start_call_main.h:58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SUMMARY: </a:t>
            </a:r>
            <a:r>
              <a:rPr lang="en-US" sz="12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LeakSanitizer</a:t>
            </a: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56 byte(s) leaked in 14 allocation(s).</a:t>
            </a:r>
          </a:p>
        </p:txBody>
      </p:sp>
    </p:spTree>
    <p:extLst>
      <p:ext uri="{BB962C8B-B14F-4D97-AF65-F5344CB8AC3E}">
        <p14:creationId xmlns:p14="http://schemas.microsoft.com/office/powerpoint/2010/main" val="91856699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How does it work: our library just calls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lsan_do_recoverable_leak_check</a:t>
            </a:r>
            <a:r>
              <a:rPr lang="en-US" sz="1700" dirty="0">
                <a:solidFill>
                  <a:srgbClr val="595959"/>
                </a:solidFill>
              </a:rPr>
              <a:t> each 5 seconds...</a:t>
            </a: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368</a:t>
            </a:fld>
            <a:endParaRPr/>
          </a:p>
        </p:txBody>
      </p:sp>
      <p:sp>
        <p:nvSpPr>
          <p:cNvPr id="2" name="Google Shape;1722;p176">
            <a:extLst>
              <a:ext uri="{FF2B5EF4-FFF2-40B4-BE49-F238E27FC236}">
                <a16:creationId xmlns:a16="http://schemas.microsoft.com/office/drawing/2014/main" id="{D6080757-2CB3-5F2A-739F-402972F70539}"/>
              </a:ext>
            </a:extLst>
          </p:cNvPr>
          <p:cNvSpPr txBox="1"/>
          <p:nvPr/>
        </p:nvSpPr>
        <p:spPr>
          <a:xfrm>
            <a:off x="406200" y="1168781"/>
            <a:ext cx="8520600" cy="349443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lsan_monitor.cpp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&lt;thread&gt;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&lt;chrono&gt;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extern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"C"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lsan_do_recoverable_leak_check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4118C"/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run();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std::thread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lsan_monitor_thread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(run);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run()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lsan_monitor_thread.detach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(;;)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std::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sleep_for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(std::chrono::milliseconds(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lsan_do_recoverable_leak_check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namespace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4695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63" name="Google Shape;2163;p2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Good candidates for such (monitoring) usage from LSAN or ASAN API: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" sz="1700" dirty="0">
                <a:solidFill>
                  <a:schemeClr val="accent2">
                    <a:lumMod val="75000"/>
                    <a:lumOff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		__sanitizer_print_memory_profile</a:t>
            </a:r>
            <a:endParaRPr lang="en-US" sz="1700" dirty="0">
              <a:solidFill>
                <a:schemeClr val="accent2">
                  <a:lumMod val="75000"/>
                  <a:lumOff val="2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	__</a:t>
            </a:r>
            <a:r>
              <a:rPr lang="en-US" sz="1700" dirty="0" err="1">
                <a:solidFill>
                  <a:srgbClr val="595959"/>
                </a:solidFill>
              </a:rPr>
              <a:t>sanitizer_get_current_allocated_bytes</a:t>
            </a:r>
            <a:endParaRPr lang="en-US" sz="1700" dirty="0">
              <a:solidFill>
                <a:srgbClr val="595959"/>
              </a:solidFill>
              <a:highlight>
                <a:srgbClr val="FFF2CC"/>
              </a:highlight>
              <a:latin typeface="Consolas"/>
              <a:sym typeface="Consolas"/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	__</a:t>
            </a:r>
            <a:r>
              <a:rPr lang="en-US" sz="1700" dirty="0" err="1">
                <a:solidFill>
                  <a:srgbClr val="595959"/>
                </a:solidFill>
              </a:rPr>
              <a:t>sanitizer_get_heap_size</a:t>
            </a:r>
            <a:endParaRPr lang="en-US" sz="1700" dirty="0">
              <a:solidFill>
                <a:srgbClr val="595959"/>
              </a:solidFill>
              <a:highlight>
                <a:srgbClr val="FFF2CC"/>
              </a:highlight>
              <a:latin typeface="Consolas"/>
              <a:sym typeface="Consolas"/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	__</a:t>
            </a:r>
            <a:r>
              <a:rPr lang="en-US" sz="1700" dirty="0" err="1">
                <a:solidFill>
                  <a:srgbClr val="595959"/>
                </a:solidFill>
              </a:rPr>
              <a:t>sanitizer_get_free_bytes</a:t>
            </a:r>
            <a:endParaRPr lang="en-US" sz="1700" dirty="0">
              <a:solidFill>
                <a:srgbClr val="595959"/>
              </a:solidFill>
              <a:highlight>
                <a:srgbClr val="FFF2CC"/>
              </a:highlight>
              <a:latin typeface="Consolas"/>
              <a:sym typeface="Consolas"/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		__</a:t>
            </a:r>
            <a:r>
              <a:rPr lang="en-US" sz="1700" dirty="0" err="1">
                <a:solidFill>
                  <a:srgbClr val="595959"/>
                </a:solidFill>
              </a:rPr>
              <a:t>asan_print_accumulated_stats</a:t>
            </a:r>
            <a:endParaRPr lang="en-US" sz="1700" dirty="0">
              <a:solidFill>
                <a:srgbClr val="595959"/>
              </a:solidFill>
            </a:endParaRP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3"/>
            <a:r>
              <a:rPr lang="en-US" sz="1700" dirty="0">
                <a:solidFill>
                  <a:srgbClr val="595959"/>
                </a:solidFill>
              </a:rPr>
              <a:t>Other API functions are here: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sanitizer/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lsan_interface.h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sanitizer/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allocator_interface.h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sanitizer/</a:t>
            </a:r>
            <a:r>
              <a:rPr lang="en-US" dirty="0" err="1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asan_interface.h</a:t>
            </a:r>
            <a:r>
              <a:rPr lang="en-US" dirty="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3"/>
            <a:endParaRPr lang="en-US" sz="1700" dirty="0">
              <a:solidFill>
                <a:srgbClr val="595959"/>
              </a:solidFill>
            </a:endParaRPr>
          </a:p>
          <a:p>
            <a:pPr lvl="1"/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Bonus part: LSAN/ASAN monitoring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050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19" name="Google Shape;519;p7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There are a lot of sections here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20" name="Google Shape;520;p7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21" name="Google Shape;52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22" name="Google Shape;522;p72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   Type            Address          Off    Size   ES Flg Lk Inf 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   NULL            0000000000000000 000000 000000 00      0   0  0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.text             PROGBITS        0000000000000000 000040 00000b 00  AX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.data             PROGBITS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   NOBITS  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   PROGBITS        0000000000000000 00004b 000027 01  MS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PROGBITS        0000000000000000 000072 000000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 NOTE            0000000000000000 000078 000020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PROGBITS        0000000000000000 000098 000038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RELA            0000000000000000 000140 000018 18   I  9   7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.symtab           SYMTAB          0000000000000000 0000d0 000060 18     10   3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STRTAB          0000000000000000 000130 000009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STRTAB          0000000000000000 000158 000067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on a pile of shoes&#10;&#10;Description automatically generated">
            <a:extLst>
              <a:ext uri="{FF2B5EF4-FFF2-40B4-BE49-F238E27FC236}">
                <a16:creationId xmlns:a16="http://schemas.microsoft.com/office/drawing/2014/main" id="{A2738301-C472-038B-5DF2-A32D09D2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20" y="438362"/>
            <a:ext cx="2662709" cy="3459425"/>
          </a:xfrm>
          <a:prstGeom prst="rect">
            <a:avLst/>
          </a:prstGeom>
        </p:spPr>
      </p:pic>
      <p:sp>
        <p:nvSpPr>
          <p:cNvPr id="11" name="Google Shape;2163;p211">
            <a:extLst>
              <a:ext uri="{FF2B5EF4-FFF2-40B4-BE49-F238E27FC236}">
                <a16:creationId xmlns:a16="http://schemas.microsoft.com/office/drawing/2014/main" id="{6BB6A703-BC2B-4C3E-7EF2-FAA7F68093F7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endParaRPr lang="en-US" sz="1700" dirty="0">
              <a:solidFill>
                <a:srgbClr val="595959"/>
              </a:solidFill>
            </a:endParaRPr>
          </a:p>
          <a:p>
            <a:pPr lvl="1"/>
            <a:r>
              <a:rPr lang="en-US" sz="1700" dirty="0">
                <a:solidFill>
                  <a:srgbClr val="595959"/>
                </a:solidFill>
              </a:rPr>
              <a:t>References: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hlinkClick r:id="rId4"/>
              </a:rPr>
              <a:t>LLVM compiler-rt </a:t>
            </a:r>
            <a:r>
              <a:rPr lang="en-US" dirty="0" err="1">
                <a:solidFill>
                  <a:srgbClr val="595959"/>
                </a:solidFill>
                <a:hlinkClick r:id="rId4"/>
              </a:rPr>
              <a:t>github</a:t>
            </a:r>
            <a:endParaRPr lang="en-US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hlinkClick r:id="rId5"/>
              </a:rPr>
              <a:t>How Linux Elf Symbols Work and How They Are Used in C++ </a:t>
            </a:r>
            <a:endParaRPr lang="en-US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hlinkClick r:id="rId6"/>
              </a:rPr>
              <a:t>Mask Ray: All about LSAN</a:t>
            </a:r>
            <a:endParaRPr lang="en-US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</a:endParaRPr>
          </a:p>
          <a:p>
            <a:pPr lvl="1"/>
            <a:r>
              <a:rPr lang="en-US" sz="1700" dirty="0">
                <a:solidFill>
                  <a:srgbClr val="595959"/>
                </a:solidFill>
              </a:rPr>
              <a:t>Contacts: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</a:rPr>
              <a:t>linkedin</a:t>
            </a:r>
            <a:r>
              <a:rPr lang="en-US" sz="1700" dirty="0">
                <a:solidFill>
                  <a:srgbClr val="595959"/>
                </a:solidFill>
              </a:rPr>
              <a:t>: </a:t>
            </a:r>
            <a:r>
              <a:rPr lang="en-US" sz="1700" dirty="0">
                <a:solidFill>
                  <a:srgbClr val="595959"/>
                </a:solidFill>
                <a:hlinkClick r:id="rId7"/>
              </a:rPr>
              <a:t>https://www.linkedin.com/in/valexey/</a:t>
            </a:r>
            <a:endParaRPr lang="en-US" sz="1700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595959"/>
                </a:solidFill>
              </a:rPr>
              <a:t>e-mail: </a:t>
            </a:r>
            <a:r>
              <a:rPr lang="en-US" sz="1700" dirty="0">
                <a:solidFill>
                  <a:srgbClr val="595959"/>
                </a:solidFill>
                <a:hlinkClick r:id="rId8"/>
              </a:rPr>
              <a:t>alexey.veselovsky@gmail.com</a:t>
            </a:r>
            <a:endParaRPr lang="en-US" sz="1700" dirty="0">
              <a:solidFill>
                <a:srgbClr val="595959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595959"/>
                </a:solidFill>
              </a:rPr>
              <a:t>telegram:  @I_vlxy_I</a:t>
            </a:r>
          </a:p>
          <a:p>
            <a:pPr lvl="1"/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2164" name="Google Shape;2164;p2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Thanks!</a:t>
            </a:r>
          </a:p>
        </p:txBody>
      </p:sp>
      <p:sp>
        <p:nvSpPr>
          <p:cNvPr id="2165" name="Google Shape;2165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90994-D97E-52C1-31EE-3DB1B97AB76C}"/>
              </a:ext>
            </a:extLst>
          </p:cNvPr>
          <p:cNvSpPr txBox="1"/>
          <p:nvPr/>
        </p:nvSpPr>
        <p:spPr>
          <a:xfrm>
            <a:off x="5115627" y="3774974"/>
            <a:ext cx="38779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Illustrator: </a:t>
            </a:r>
            <a:r>
              <a:rPr lang="en-US" sz="1700" dirty="0">
                <a:hlinkClick r:id="rId9"/>
              </a:rPr>
              <a:t>elenaarm1805@gmail.com</a:t>
            </a:r>
            <a:r>
              <a:rPr lang="en-US" sz="1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126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But we’ll consider only few of them: .symtab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31" name="Google Shape;531;p73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   Type            Address          Off    Size   ES Flg Lk Inf 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   NULL            0000000000000000 000000 000000 00      0   0  0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.text             PROGBITS        0000000000000000 000040 00000b 00  AX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.data             PROGBITS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   NOBITS  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   PROGBITS        0000000000000000 00004b 000027 01  MS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PROGBITS        0000000000000000 000072 000000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 NOTE            0000000000000000 000078 000020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PROGBITS        0000000000000000 000098 000038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RELA            0000000000000000 000140 000018 18   I  9   7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SYMTAB          0000000000000000 0000d0 000060 18     10   3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STRTAB          0000000000000000 000130 000009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STRTAB          0000000000000000 000158 000067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2" name="Google Shape;532;p73"/>
          <p:cNvCxnSpPr/>
          <p:nvPr/>
        </p:nvCxnSpPr>
        <p:spPr>
          <a:xfrm rot="10800000">
            <a:off x="1637325" y="3768725"/>
            <a:ext cx="1056300" cy="76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But we’ll consider only few of them: .symtab, .text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40" name="Google Shape;54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1" name="Google Shape;541;p74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   Type            Address          Off    Size   ES Flg Lk Inf 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   NULL            0000000000000000 000000 000000 00      0   0  0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PROGBITS        0000000000000000 000040 00000b 00  AX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.data             PROGBITS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   NOBITS  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   PROGBITS        0000000000000000 00004b 000027 01  MS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PROGBITS        0000000000000000 000072 000000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 NOTE            0000000000000000 000078 000020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PROGBITS        0000000000000000 000098 000038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RELA            0000000000000000 000140 000018 18   I  9   7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SYMTAB          0000000000000000 0000d0 000060 18     10   3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STRTAB          0000000000000000 000130 000009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STRTAB          0000000000000000 000158 000067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2" name="Google Shape;542;p74"/>
          <p:cNvCxnSpPr/>
          <p:nvPr/>
        </p:nvCxnSpPr>
        <p:spPr>
          <a:xfrm rot="10800000">
            <a:off x="1456075" y="2256300"/>
            <a:ext cx="1056300" cy="76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2"/>
                </a:solidFill>
              </a:rPr>
              <a:t>For example, it is hard to see that this: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06200" y="950700"/>
            <a:ext cx="8520600" cy="37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0x59c4b2c2b173 in main (/home/valexey/Projects/lsan_parser/lsan_parser/a.out+0x1173)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0x59c4b2c2b15e in main (/home/valexey/Projects/lsan_parser/lsan_parser/a.out+0x115e)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48" name="Google Shape;548;p7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But we’ll consider only few of them: .symtab, .text, .data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49" name="Google Shape;549;p7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50" name="Google Shape;55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51" name="Google Shape;551;p75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   Type            Address          Off    Size   ES Flg Lk Inf 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   NULL            0000000000000000 000000 000000 00      0   0  0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PROGBITS        0000000000000000 000040 00000b 00  AX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PROGBITS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   NOBITS          0000000000000000 00004b 000000 00  WA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   PROGBITS        0000000000000000 00004b 000027 01  MS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PROGBITS        0000000000000000 000072 000000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 NOTE            0000000000000000 000078 000020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PROGBITS        0000000000000000 000098 000038 00   A  0   0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RELA            0000000000000000 000140 000018 18   I  9   7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SYMTAB          0000000000000000 0000d0 000060 18     10   3  8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STRTAB          0000000000000000 000130 000009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STRTAB          0000000000000000 000158 000067 00      0   0  1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2" name="Google Shape;552;p75"/>
          <p:cNvCxnSpPr/>
          <p:nvPr/>
        </p:nvCxnSpPr>
        <p:spPr>
          <a:xfrm rot="10800000">
            <a:off x="1468575" y="2475050"/>
            <a:ext cx="1056300" cy="76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58" name="Google Shape;558;p7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 simple example: 2 funcs, 2 vars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59" name="Google Shape;559;p7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0" name="Google Shape;56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61" name="Google Shape;561;p76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global_var = 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static_var = 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67" name="Google Shape;567;p7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Compile…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68" name="Google Shape;568;p7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9" name="Google Shape;56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70" name="Google Shape;570;p77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global_var = 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static_var = 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80808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76" name="Google Shape;576;p7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Explore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77" name="Google Shape;577;p7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78" name="Google Shape;57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79" name="Google Shape;579;p78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85" name="Google Shape;585;p7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Each symbol has a name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86" name="Google Shape;586;p7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87" name="Google Shape;58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88" name="Google Shape;588;p79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9"/>
          <p:cNvSpPr/>
          <p:nvPr/>
        </p:nvSpPr>
        <p:spPr>
          <a:xfrm>
            <a:off x="5299750" y="1612425"/>
            <a:ext cx="1118700" cy="154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95" name="Google Shape;595;p8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And a value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97" name="Google Shape;597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98" name="Google Shape;598;p80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80"/>
          <p:cNvSpPr/>
          <p:nvPr/>
        </p:nvSpPr>
        <p:spPr>
          <a:xfrm>
            <a:off x="1024950" y="1612425"/>
            <a:ext cx="1443600" cy="154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05" name="Google Shape;605;p8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Two rows have the same value. Why?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07" name="Google Shape;60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08" name="Google Shape;608;p81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Google Shape;609;p81"/>
          <p:cNvSpPr/>
          <p:nvPr/>
        </p:nvSpPr>
        <p:spPr>
          <a:xfrm>
            <a:off x="1024950" y="2694825"/>
            <a:ext cx="54429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15" name="Google Shape;615;p8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Two rows have the same value. Why? They are located in the different sections!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616" name="Google Shape;616;p8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17" name="Google Shape;61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18" name="Google Shape;618;p82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9" name="Google Shape;619;p82"/>
          <p:cNvSpPr/>
          <p:nvPr/>
        </p:nvSpPr>
        <p:spPr>
          <a:xfrm>
            <a:off x="5062250" y="2694825"/>
            <a:ext cx="2751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2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26" name="Google Shape;626;p8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Function in a .text section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627" name="Google Shape;627;p8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28" name="Google Shape;628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29" name="Google Shape;629;p83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83"/>
          <p:cNvSpPr/>
          <p:nvPr/>
        </p:nvSpPr>
        <p:spPr>
          <a:xfrm>
            <a:off x="5062250" y="2887350"/>
            <a:ext cx="1250100" cy="26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3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32" name="Google Shape;632;p83"/>
          <p:cNvCxnSpPr/>
          <p:nvPr/>
        </p:nvCxnSpPr>
        <p:spPr>
          <a:xfrm rot="10800000">
            <a:off x="7730775" y="2256988"/>
            <a:ext cx="1056300" cy="76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38" name="Google Shape;638;p8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Variable in a .data section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639" name="Google Shape;639;p8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40" name="Google Shape;64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41" name="Google Shape;641;p84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84"/>
          <p:cNvSpPr/>
          <p:nvPr/>
        </p:nvSpPr>
        <p:spPr>
          <a:xfrm>
            <a:off x="5093500" y="2684500"/>
            <a:ext cx="1250100" cy="26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4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4" name="Google Shape;644;p84"/>
          <p:cNvCxnSpPr/>
          <p:nvPr/>
        </p:nvCxnSpPr>
        <p:spPr>
          <a:xfrm rot="10800000">
            <a:off x="7730775" y="2437888"/>
            <a:ext cx="1056300" cy="76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2"/>
                </a:solidFill>
              </a:rPr>
              <a:t>Is this: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06200" y="950700"/>
            <a:ext cx="8520600" cy="37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0x59c4b2c2b173 in main (/home/valexey/Projects/lsan_parser/lsan_parser/a.out+0x1173)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0x59c4b2c2b15e in main (/home/valexey/Projects/lsan_parser/lsan_parser/a.out+0x115e)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Google Shape;252;p39">
            <a:extLst>
              <a:ext uri="{FF2B5EF4-FFF2-40B4-BE49-F238E27FC236}">
                <a16:creationId xmlns:a16="http://schemas.microsoft.com/office/drawing/2014/main" id="{DF873BFF-4B21-4D1F-D2AC-0404EE751E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575" y="801487"/>
            <a:ext cx="3232850" cy="354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50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50" name="Google Shape;650;p8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Two functions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651" name="Google Shape;651;p8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52" name="Google Shape;65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53" name="Google Shape;653;p85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global_func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85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0" name="Google Shape;660;p8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Two functions with a different bindings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661" name="Google Shape;661;p8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62" name="Google Shape;66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63" name="Google Shape;663;p86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global_func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86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70" name="Google Shape;670;p8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Values are different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671" name="Google Shape;671;p8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72" name="Google Shape;672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73" name="Google Shape;673;p87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000000000000000b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LOCAL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0000000000000000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DEFAULT    1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global_func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87"/>
          <p:cNvSpPr txBox="1"/>
          <p:nvPr/>
        </p:nvSpPr>
        <p:spPr>
          <a:xfrm>
            <a:off x="6511375" y="974950"/>
            <a:ext cx="23208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-aW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ELF Header: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Section Headers: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[Nr] Name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[ 0]     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[ 1] </a:t>
            </a:r>
            <a:r>
              <a:rPr lang="en" sz="1200" b="1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[ 2] 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.data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[ 3] .bss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[ 4] .comment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[ 5] .note.GNU-stack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[ 6] .note.gnu.property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[ 7] .eh_frame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[ 8] .rela.eh_frame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[ 9]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.symtab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[10] .strtab  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[11] .shstrtab 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15" name="Google Shape;715;p8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What can we do with this table?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716" name="Google Shape;716;p8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17" name="Google Shape;717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18" name="Google Shape;718;p89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4: 000000000000000b    11 FUNC    LOCAL  DEFAULT    1 static_func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6: 0000000000000000    11 FUNC    GLOBAL DEFAULT    1 global_func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24" name="Google Shape;724;p9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Two (or multiple) rows with same value but different names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725" name="Google Shape;725;p9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26" name="Google Shape;726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27" name="Google Shape;727;p90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33" name="Google Shape;733;p9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Two (or multiple) rows with same value but different names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734" name="Google Shape;734;p9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35" name="Google Shape;735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36" name="Google Shape;736;p91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7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7: 0000000000000000    11 FUNC    GLOBAL DEFAULT    1 global_func_2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42" name="Google Shape;742;p9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Let’s do it in code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743" name="Google Shape;743;p9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44" name="Google Shape;744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45" name="Google Shape;745;p92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51" name="Google Shape;751;p9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Let’s do it in code. It is not C or C++! It is an </a:t>
            </a:r>
            <a:r>
              <a:rPr lang="en" sz="1700" b="1" dirty="0">
                <a:solidFill>
                  <a:schemeClr val="dk2"/>
                </a:solidFill>
              </a:rPr>
              <a:t>extension</a:t>
            </a:r>
            <a:r>
              <a:rPr lang="en" sz="1700" dirty="0">
                <a:solidFill>
                  <a:schemeClr val="dk2"/>
                </a:solidFill>
              </a:rPr>
              <a:t>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752" name="Google Shape;752;p9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53" name="Google Shape;753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54" name="Google Shape;754;p93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global_var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static_var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((alias(</a:t>
            </a:r>
            <a:r>
              <a:rPr lang="en" sz="1000" b="1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"global_func"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))) </a:t>
            </a:r>
            <a:r>
              <a:rPr lang="en" sz="1000" b="1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global_func_2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00" b="1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 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static_func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60" name="Google Shape;760;p9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Result: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761" name="Google Shape;761;p9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62" name="Google Shape;762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63" name="Google Shape;763;p94"/>
          <p:cNvSpPr txBox="1"/>
          <p:nvPr/>
        </p:nvSpPr>
        <p:spPr>
          <a:xfrm>
            <a:off x="311700" y="974950"/>
            <a:ext cx="8520600" cy="368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Symbol table '.symtab' contains 8 entries: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0000000000000004     4 OBJECT  LOCAL  DEFAULT    2 static_var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LOCAL  DEFAULT    1 static_func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5: 0000000000000000     4 OBJECT  GLOBAL DEFAULT    2 global_var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6: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7: 0000000000000000    11 FUNC    GLOBAL DEFAULT    1 global_func_2</a:t>
            </a:r>
            <a:endParaRPr sz="12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04" name="Google Shape;804;p9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What about two values with one name?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805" name="Google Shape;805;p9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06" name="Google Shape;806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07" name="Google Shape;807;p96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2"/>
                </a:solidFill>
              </a:rPr>
              <a:t>Is this – cyclical reference 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06200" y="950700"/>
            <a:ext cx="8520600" cy="37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0x59c4b2c2b173 in main (/home/valexey/Projects/lsan_parser/lsan_parser/a.out+0x1173)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0x59c4b2c2b15e in main (/home/valexey/Projects/lsan_parser/lsan_parser/a.out+0x115e)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Google Shape;252;p39">
            <a:extLst>
              <a:ext uri="{FF2B5EF4-FFF2-40B4-BE49-F238E27FC236}">
                <a16:creationId xmlns:a16="http://schemas.microsoft.com/office/drawing/2014/main" id="{DF873BFF-4B21-4D1F-D2AC-0404EE751E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575" y="801487"/>
            <a:ext cx="3232850" cy="354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7300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13" name="Google Shape;813;p9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What about two values with one name?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Compiler doesn’t let us to define it in one compilation unit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814" name="Google Shape;814;p9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15" name="Google Shape;815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816" name="Google Shape;816;p97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22" name="Google Shape;822;p9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What about two values with one name?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Compiler doesn’t let us to define it in one compilation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But in multiple…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823" name="Google Shape;823;p9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24" name="Google Shape;824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825" name="Google Shape;825;p98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31" name="Google Shape;831;p9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32" name="Google Shape;832;p9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33" name="Google Shape;833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834" name="Google Shape;834;p99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40" name="Google Shape;840;p10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If there are two symbols with the same name generally it is an error: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41" name="Google Shape;841;p10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42" name="Google Shape;842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843" name="Google Shape;843;p100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49" name="Google Shape;849;p10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If there are two symbols with the same name generally it is an error: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50" name="Google Shape;850;p10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51" name="Google Shape;851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852" name="Google Shape;852;p101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58" name="Google Shape;858;p10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If there are two symbols with the same name generally it is an error: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59" name="Google Shape;859;p10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60" name="Google Shape;860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61" name="Google Shape;861;p102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02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/usr/bin/ld: main.o: in function `global_func':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multiple definition of `global_func'; m.o:m.c:(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first defined here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collect2: error: ld returned 1 exit status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68" name="Google Shape;868;p10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If there are two symbols with the same name generally it is an error: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multiple definition of `global_func';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m.o:m.c:(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first defined here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69" name="Google Shape;869;p10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70" name="Google Shape;870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871" name="Google Shape;871;p103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03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78" name="Google Shape;878;p10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During linking linker merges .symtabs from multiple object files to one.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If there are two symbols with the same name generally it is an error: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multiple definition of `global_func';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m.o:m.c:(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.text+0x0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 first defined here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879" name="Google Shape;879;p10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80" name="Google Shape;880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881" name="Google Shape;881;p104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2" name="Google Shape;882;p104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GLOBAL DEFAULT    1 main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88" name="Google Shape;888;p10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But if we define function with </a:t>
            </a:r>
            <a:r>
              <a:rPr lang="en" sz="1700" b="1" dirty="0">
                <a:solidFill>
                  <a:schemeClr val="dk2"/>
                </a:solidFill>
              </a:rPr>
              <a:t>weak</a:t>
            </a:r>
            <a:r>
              <a:rPr lang="en" sz="1700" dirty="0">
                <a:solidFill>
                  <a:schemeClr val="dk2"/>
                </a:solidFill>
              </a:rPr>
              <a:t> attribute…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889" name="Google Shape;889;p10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90" name="Google Shape;890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891" name="Google Shape;891;p105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2" name="Google Shape;892;p105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93" name="Google Shape;893;p105"/>
          <p:cNvCxnSpPr/>
          <p:nvPr/>
        </p:nvCxnSpPr>
        <p:spPr>
          <a:xfrm>
            <a:off x="2424875" y="2093650"/>
            <a:ext cx="393600" cy="556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99" name="Google Shape;899;p10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</a:rPr>
              <a:t>But if we define function with </a:t>
            </a:r>
            <a:r>
              <a:rPr lang="en" sz="1700" b="1" dirty="0">
                <a:solidFill>
                  <a:schemeClr val="dk2"/>
                </a:solidFill>
              </a:rPr>
              <a:t>weak</a:t>
            </a:r>
            <a:r>
              <a:rPr lang="en" sz="1700" dirty="0">
                <a:solidFill>
                  <a:schemeClr val="dk2"/>
                </a:solidFill>
              </a:rPr>
              <a:t> attribute…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Linking will be ok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900" name="Google Shape;900;p10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01" name="Google Shape;90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902" name="Google Shape;902;p106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106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0000000000000000    11 FUNC    </a:t>
            </a: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1: 0000000000000000     0 FILE    LOCAL  DEFAULT  ABS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3: 0000000000000000    11 FUNC    GLOBAL DEFAULT    1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4: 000000000000000b    11 FUNC    GLOBAL DEFAULT    1 main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4" name="Google Shape;904;p106"/>
          <p:cNvCxnSpPr/>
          <p:nvPr/>
        </p:nvCxnSpPr>
        <p:spPr>
          <a:xfrm>
            <a:off x="2424875" y="2093650"/>
            <a:ext cx="393600" cy="556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05" name="Google Shape;905;p106"/>
          <p:cNvCxnSpPr/>
          <p:nvPr/>
        </p:nvCxnSpPr>
        <p:spPr>
          <a:xfrm>
            <a:off x="6467925" y="2856675"/>
            <a:ext cx="6975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2"/>
                </a:solidFill>
              </a:rPr>
              <a:t>For reading sanitizer logs it is good to know how it works.</a:t>
            </a:r>
            <a:endParaRPr sz="23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06200" y="950700"/>
            <a:ext cx="8520600" cy="37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0x59c4b2c2b173 in main (/home/valexey/Projects/lsan_parser/lsan_parser/a.out+0x1173)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Indirect leak of 8 byte(s) in 1 object(s) allocated from: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#0 0x7af05a816222 in operator new(unsigned long) ../../../../src/libsanitizer/lsan/lsan_interceptors.cpp:248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#1 0x59c4b2c2b15e in main (/home/valexey/Projects/lsan_parser/lsan_parser/a.out+0x115e)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#2 0x7af05a02a1c9 in __libc_start_call_main ../sysdeps/nptl/libc_start_call_main.h:58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#3 0x7af05a02a28a in __libc_start_main_impl ../csu/libc-start.c:360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#4 0x59c4b2c2b084 in _start (/home/valexey/Projects/lsan_parser/lsan_parser/a.out+0x1084) (BuildId: 562193a929b97a8c7383e721cd1082cb1a01166e)</a:t>
            </a: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Google Shape;252;p39">
            <a:extLst>
              <a:ext uri="{FF2B5EF4-FFF2-40B4-BE49-F238E27FC236}">
                <a16:creationId xmlns:a16="http://schemas.microsoft.com/office/drawing/2014/main" id="{DF873BFF-4B21-4D1F-D2AC-0404EE751E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575" y="801487"/>
            <a:ext cx="3232850" cy="354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919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11" name="Google Shape;911;p10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But if we define function with </a:t>
            </a:r>
            <a:r>
              <a:rPr lang="en" sz="1700" b="1" dirty="0">
                <a:solidFill>
                  <a:schemeClr val="dk2"/>
                </a:solidFill>
              </a:rPr>
              <a:t>weak</a:t>
            </a:r>
            <a:r>
              <a:rPr lang="en" sz="1700" dirty="0">
                <a:solidFill>
                  <a:schemeClr val="dk2"/>
                </a:solidFill>
              </a:rPr>
              <a:t> attribute…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Linking will be ok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Executable also contains .symtab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912" name="Google Shape;912;p10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13" name="Google Shape;913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914" name="Google Shape;914;p107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5" name="Google Shape;915;p107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a.out | grep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36: 0000000000001134    11 FUNC    GLOBAL DEFAULT   14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21" name="Google Shape;921;p10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What if we remove global_func from main.c?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922" name="Google Shape;922;p10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23" name="Google Shape;923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924" name="Google Shape;924;p108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//void global_func()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5" name="Google Shape;925;p108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31" name="Google Shape;931;p10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What if we remove global_func from main.c?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595959"/>
                </a:solidFill>
              </a:rPr>
              <a:t>Question to audience: will the result be the same?</a:t>
            </a:r>
            <a:endParaRPr sz="1700"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932" name="Google Shape;932;p10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33" name="Google Shape;933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934" name="Google Shape;934;p109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//void global_func()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Google Shape;935;p109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a.out | grep global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41" name="Google Shape;941;p11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What if we remove global_func from main.c?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</a:rPr>
              <a:t>Question to audience: will the result be the same?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No. Linker really copies symbols as is.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942" name="Google Shape;942;p11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43" name="Google Shape;943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944" name="Google Shape;944;p110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//void global_func()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5" name="Google Shape;945;p110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a.out | grep global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36: 0000000000001129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DEFAULT   14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51" name="Google Shape;951;p11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595959"/>
                </a:solidFill>
              </a:rPr>
              <a:t>STRONG</a:t>
            </a:r>
            <a:r>
              <a:rPr lang="en" sz="1700">
                <a:solidFill>
                  <a:srgbClr val="595959"/>
                </a:solidFill>
              </a:rPr>
              <a:t> (global) symbols always prevail over </a:t>
            </a:r>
            <a:r>
              <a:rPr lang="en" sz="1700" b="1">
                <a:solidFill>
                  <a:srgbClr val="595959"/>
                </a:solidFill>
              </a:rPr>
              <a:t>WEAK</a:t>
            </a:r>
            <a:r>
              <a:rPr lang="en" sz="1700">
                <a:solidFill>
                  <a:srgbClr val="595959"/>
                </a:solidFill>
              </a:rPr>
              <a:t> symbols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952" name="Google Shape;952;p11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53" name="Google Shape;953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954" name="Google Shape;954;p111"/>
          <p:cNvSpPr txBox="1"/>
          <p:nvPr/>
        </p:nvSpPr>
        <p:spPr>
          <a:xfrm>
            <a:off x="311700" y="1706375"/>
            <a:ext cx="23508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__attribute__</a:t>
            </a:r>
            <a:r>
              <a:rPr lang="en" sz="1000" b="1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//void global_func()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m.o main.o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11"/>
          <p:cNvSpPr txBox="1"/>
          <p:nvPr/>
        </p:nvSpPr>
        <p:spPr>
          <a:xfrm>
            <a:off x="2718600" y="1706375"/>
            <a:ext cx="61137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a.out | grep global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36: 0000000000001129    11 FUNC    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DEFAULT   14 global_func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96" name="Google Shape;996;p11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Aliases and Weak symbols are independent. That’s why we can combine them: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Create weak alias to some function.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997" name="Google Shape;997;p11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98" name="Google Shape;998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999" name="Google Shape;999;p113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 ,alias(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"global_func"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)))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global_func_2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05" name="Google Shape;1005;p11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Aliases and Weak symbols are independent. That’s why we can combine them.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Create weak alias to some function.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006" name="Google Shape;1006;p11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07" name="Google Shape;1007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008" name="Google Shape;1008;p114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 b="1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((weak, alias(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"global_func"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)))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global_func_2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Num:    Value          Size Type    Bind   Vis      Ndx Name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0: 0000000000000000     0 NOTYPE  LOCAL  DEFAULT  UND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1: 0000000000000000     0 FILE    LOCAL  DEFAULT  ABS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2: 0000000000000000     0 SECTION LOCAL  DEFAULT    1 .text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3: 0000000000000000    11 FUNC    GLOBAL DEFAULT    1 global_func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4: 0000000000000000    11 FUNC    WEAK   DEFAULT    1 global_func_2</a:t>
            </a:r>
            <a:endParaRPr sz="12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14" name="Google Shape;1014;p11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Aliases and Weak symbols are independent. That’s why we can combine them.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Question to the audience:</a:t>
            </a:r>
            <a:endParaRPr sz="17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Can we create a </a:t>
            </a:r>
            <a:r>
              <a:rPr lang="en" sz="1700" b="1" dirty="0">
                <a:solidFill>
                  <a:schemeClr val="dk2"/>
                </a:solidFill>
              </a:rPr>
              <a:t>STRONG</a:t>
            </a:r>
            <a:r>
              <a:rPr lang="en" sz="1700" dirty="0">
                <a:solidFill>
                  <a:schemeClr val="dk2"/>
                </a:solidFill>
              </a:rPr>
              <a:t> alias to a </a:t>
            </a:r>
            <a:r>
              <a:rPr lang="en" sz="1700" b="1" dirty="0">
                <a:solidFill>
                  <a:schemeClr val="dk2"/>
                </a:solidFill>
              </a:rPr>
              <a:t>WEAK</a:t>
            </a:r>
            <a:r>
              <a:rPr lang="en" sz="1700" dirty="0">
                <a:solidFill>
                  <a:schemeClr val="dk2"/>
                </a:solidFill>
              </a:rPr>
              <a:t> function?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015" name="Google Shape;1015;p11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16" name="Google Shape;1016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017" name="Google Shape;1017;p115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((alias(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"global_func"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)))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global_func_2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23" name="Google Shape;1023;p11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Aliases and Weak symbols are independent. That’s why we can combine them.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Question to the audience:</a:t>
            </a:r>
            <a:endParaRPr sz="17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Can we create a </a:t>
            </a:r>
            <a:r>
              <a:rPr lang="en" sz="1700" b="1" dirty="0">
                <a:solidFill>
                  <a:schemeClr val="dk2"/>
                </a:solidFill>
              </a:rPr>
              <a:t>STRONG</a:t>
            </a:r>
            <a:r>
              <a:rPr lang="en" sz="1700" dirty="0">
                <a:solidFill>
                  <a:schemeClr val="dk2"/>
                </a:solidFill>
              </a:rPr>
              <a:t> alias to a </a:t>
            </a:r>
            <a:r>
              <a:rPr lang="en" sz="1700" b="1" dirty="0">
                <a:solidFill>
                  <a:schemeClr val="dk2"/>
                </a:solidFill>
              </a:rPr>
              <a:t>WEAK</a:t>
            </a:r>
            <a:r>
              <a:rPr lang="en" sz="1700" dirty="0">
                <a:solidFill>
                  <a:schemeClr val="dk2"/>
                </a:solidFill>
              </a:rPr>
              <a:t> function?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</a:rPr>
              <a:t>Yep. We can! All records in .symtab are equal. There is no primary record.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024" name="Google Shape;1024;p11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Linker: Sections and Symbols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25" name="Google Shape;1025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026" name="Google Shape;1026;p116"/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((weak))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void __attribute__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((alias(</a:t>
            </a:r>
            <a:r>
              <a:rPr lang="en" sz="1000" dirty="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"global_func"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))) </a:t>
            </a:r>
            <a:r>
              <a:rPr lang="en" sz="1000" dirty="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global_func_2</a:t>
            </a:r>
            <a:r>
              <a:rPr lang="en" sz="1000" dirty="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00" dirty="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clang -c m.c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readelf -sW m.o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Num:    Value          Size Type    Bind   Vis      Ndx Name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0: 0000000000000000     0 NOTYPE  LOCAL  DEFAULT  UND 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1: 0000000000000000     0 FILE    LOCAL  DEFAULT  ABS m.c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2: 0000000000000000     0 SECTION LOCAL  DEFAULT    1 .text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3: 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0000000000000000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11 FUNC   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WEAK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DEFAULT    1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global_func</a:t>
            </a:r>
            <a:endParaRPr sz="12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4: 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0000000000000000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11 FUNC   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DEFAULT    1 </a:t>
            </a:r>
            <a:r>
              <a:rPr lang="en" sz="12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global_func_2</a:t>
            </a:r>
            <a:endParaRPr sz="12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67" name="Google Shape;1067;p11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068" name="Google Shape;1068;p11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Weak symbols as extension points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069" name="Google Shape;106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What we’ll need to know?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3;p116">
            <a:extLst>
              <a:ext uri="{FF2B5EF4-FFF2-40B4-BE49-F238E27FC236}">
                <a16:creationId xmlns:a16="http://schemas.microsoft.com/office/drawing/2014/main" id="{9B5C5926-69C0-2E39-2E8D-C6FD213B402B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Sanitizers define special weak symbols to let a user define some sanitizer behavior</a:t>
            </a:r>
          </a:p>
        </p:txBody>
      </p:sp>
      <p:sp>
        <p:nvSpPr>
          <p:cNvPr id="1066" name="Google Shape;1066;p1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68" name="Google Shape;1068;p11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Weak symbols as extension points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069" name="Google Shape;106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2" name="Google Shape;1026;p116">
            <a:extLst>
              <a:ext uri="{FF2B5EF4-FFF2-40B4-BE49-F238E27FC236}">
                <a16:creationId xmlns:a16="http://schemas.microsoft.com/office/drawing/2014/main" id="{7A0486E9-351C-761E-349D-9A3CA9928B5A}"/>
              </a:ext>
            </a:extLst>
          </p:cNvPr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9668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3;p116">
            <a:extLst>
              <a:ext uri="{FF2B5EF4-FFF2-40B4-BE49-F238E27FC236}">
                <a16:creationId xmlns:a16="http://schemas.microsoft.com/office/drawing/2014/main" id="{9B5C5926-69C0-2E39-2E8D-C6FD213B402B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Sanitizers define special weak symbols to let a user define some sanitizer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For example, ASAN and LSAN defines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___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lsan_default_options</a:t>
            </a:r>
            <a:r>
              <a:rPr lang="en-US" sz="1700" dirty="0">
                <a:solidFill>
                  <a:srgbClr val="595959"/>
                </a:solidFill>
              </a:rPr>
              <a:t> and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___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asan_default_options</a:t>
            </a:r>
            <a:endParaRPr lang="en-US" sz="1200" dirty="0">
              <a:solidFill>
                <a:srgbClr val="595959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1066" name="Google Shape;1066;p1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68" name="Google Shape;1068;p11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Weak symbols as extension points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069" name="Google Shape;106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" name="Google Shape;1026;p116">
            <a:extLst>
              <a:ext uri="{FF2B5EF4-FFF2-40B4-BE49-F238E27FC236}">
                <a16:creationId xmlns:a16="http://schemas.microsoft.com/office/drawing/2014/main" id="{7A0486E9-351C-761E-349D-9A3CA9928B5A}"/>
              </a:ext>
            </a:extLst>
          </p:cNvPr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7786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3;p116">
            <a:extLst>
              <a:ext uri="{FF2B5EF4-FFF2-40B4-BE49-F238E27FC236}">
                <a16:creationId xmlns:a16="http://schemas.microsoft.com/office/drawing/2014/main" id="{9B5C5926-69C0-2E39-2E8D-C6FD213B402B}"/>
              </a:ext>
            </a:extLst>
          </p:cNvPr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Sanitizers define special weak symbols to let a user define some sanitizer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For example, ASAN and LSAN defines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___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lsan_default_options</a:t>
            </a:r>
            <a:r>
              <a:rPr lang="en-US" sz="1700" dirty="0">
                <a:solidFill>
                  <a:srgbClr val="595959"/>
                </a:solidFill>
              </a:rPr>
              <a:t> and </a:t>
            </a:r>
            <a:r>
              <a:rPr lang="en-US" sz="1200" dirty="0">
                <a:solidFill>
                  <a:srgbClr val="595959"/>
                </a:solidFill>
                <a:latin typeface="Consolas" panose="020B0609020204030204" pitchFamily="49" charset="0"/>
              </a:rPr>
              <a:t>___</a:t>
            </a:r>
            <a:r>
              <a:rPr lang="en-US" sz="1200" dirty="0" err="1">
                <a:solidFill>
                  <a:srgbClr val="595959"/>
                </a:solidFill>
                <a:latin typeface="Consolas" panose="020B0609020204030204" pitchFamily="49" charset="0"/>
              </a:rPr>
              <a:t>asan_default_options</a:t>
            </a:r>
            <a:endParaRPr lang="en-US" sz="1200" dirty="0">
              <a:solidFill>
                <a:srgbClr val="595959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595959"/>
                </a:solidFill>
              </a:rPr>
              <a:t>You can redefine it:</a:t>
            </a:r>
            <a:endParaRPr lang="en-US" sz="1200" dirty="0">
              <a:solidFill>
                <a:srgbClr val="595959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595959"/>
              </a:solidFill>
            </a:endParaRPr>
          </a:p>
        </p:txBody>
      </p:sp>
      <p:sp>
        <p:nvSpPr>
          <p:cNvPr id="1066" name="Google Shape;1066;p11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68" name="Google Shape;1068;p11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Weak symbols as extension points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069" name="Google Shape;1069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2" name="Google Shape;1026;p116">
            <a:extLst>
              <a:ext uri="{FF2B5EF4-FFF2-40B4-BE49-F238E27FC236}">
                <a16:creationId xmlns:a16="http://schemas.microsoft.com/office/drawing/2014/main" id="{7A0486E9-351C-761E-349D-9A3CA9928B5A}"/>
              </a:ext>
            </a:extLst>
          </p:cNvPr>
          <p:cNvSpPr txBox="1"/>
          <p:nvPr/>
        </p:nvSpPr>
        <p:spPr>
          <a:xfrm>
            <a:off x="311700" y="1706375"/>
            <a:ext cx="8520600" cy="295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my_lib.c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 char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__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lsan_default_options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log_pointers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=1:leak_check_at_exit=0"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55149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23" name="Google Shape;1323;p14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clang uses </a:t>
            </a:r>
            <a:r>
              <a:rPr lang="en" sz="1700" b="1" dirty="0">
                <a:solidFill>
                  <a:srgbClr val="595959"/>
                </a:solidFill>
              </a:rPr>
              <a:t>static</a:t>
            </a:r>
            <a:r>
              <a:rPr lang="en" sz="1700" dirty="0">
                <a:solidFill>
                  <a:srgbClr val="595959"/>
                </a:solidFill>
              </a:rPr>
              <a:t> ASAN runtime (by default)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gcc uses </a:t>
            </a:r>
            <a:r>
              <a:rPr lang="en" sz="1700" b="1" dirty="0">
                <a:solidFill>
                  <a:srgbClr val="595959"/>
                </a:solidFill>
              </a:rPr>
              <a:t>dynamic</a:t>
            </a:r>
            <a:r>
              <a:rPr lang="en" sz="1700" dirty="0">
                <a:solidFill>
                  <a:srgbClr val="595959"/>
                </a:solidFill>
              </a:rPr>
              <a:t> ASAN runtime (by default)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works differently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324" name="Google Shape;1324;p14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25" name="Google Shape;132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66" name="Google Shape;1366;p14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works differently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is much more lazier than static one.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367" name="Google Shape;1367;p14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68" name="Google Shape;1368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74" name="Google Shape;1374;p14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Seems like dynamic linker works differently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is much more lazier than static one.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Static linker checks all symbols with the same name.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375" name="Google Shape;1375;p14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76" name="Google Shape;1376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82" name="Google Shape;1382;p14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Seems like dynamic linker works differently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is much more lazier than static one.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Static linker checks all symbols with the same name.</a:t>
            </a:r>
            <a:endParaRPr sz="1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595959"/>
                </a:solidFill>
              </a:rPr>
              <a:t>Dynamic linker just uses first found symbol</a:t>
            </a:r>
            <a:endParaRPr sz="1700" dirty="0">
              <a:solidFill>
                <a:srgbClr val="595959"/>
              </a:solidFill>
            </a:endParaRPr>
          </a:p>
        </p:txBody>
      </p:sp>
      <p:sp>
        <p:nvSpPr>
          <p:cNvPr id="1383" name="Google Shape;1383;p14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84" name="Google Shape;1384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90" name="Google Shape;1390;p14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391" name="Google Shape;1391;p14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92" name="Google Shape;1392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393" name="Google Shape;1393;p149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394" name="Google Shape;1394;p149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395" name="Google Shape;1395;p149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396" name="Google Shape;1396;p149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397" name="Google Shape;1397;p149"/>
          <p:cNvCxnSpPr>
            <a:stCxn id="1393" idx="2"/>
            <a:endCxn id="1394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8" name="Google Shape;1398;p149"/>
          <p:cNvCxnSpPr>
            <a:stCxn id="1393" idx="2"/>
            <a:endCxn id="1395" idx="0"/>
          </p:cNvCxnSpPr>
          <p:nvPr/>
        </p:nvCxnSpPr>
        <p:spPr>
          <a:xfrm>
            <a:off x="6251700" y="2445275"/>
            <a:ext cx="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9" name="Google Shape;1399;p149"/>
          <p:cNvCxnSpPr>
            <a:stCxn id="1393" idx="2"/>
            <a:endCxn id="1396" idx="0"/>
          </p:cNvCxnSpPr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0" name="Google Shape;1400;p149"/>
          <p:cNvCxnSpPr>
            <a:stCxn id="1394" idx="2"/>
            <a:endCxn id="1396" idx="1"/>
          </p:cNvCxnSpPr>
          <p:nvPr/>
        </p:nvCxnSpPr>
        <p:spPr>
          <a:xfrm>
            <a:off x="4800425" y="3602875"/>
            <a:ext cx="25734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5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06" name="Google Shape;1406;p15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07" name="Google Shape;1407;p15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08" name="Google Shape;1408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1409" name="Google Shape;1409;p150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10" name="Google Shape;1410;p150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11" name="Google Shape;1411;p150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12" name="Google Shape;1412;p150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13" name="Google Shape;1413;p150"/>
          <p:cNvCxnSpPr>
            <a:stCxn id="1409" idx="2"/>
            <a:endCxn id="1410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4" name="Google Shape;1414;p150"/>
          <p:cNvCxnSpPr>
            <a:stCxn id="1409" idx="2"/>
            <a:endCxn id="1411" idx="0"/>
          </p:cNvCxnSpPr>
          <p:nvPr/>
        </p:nvCxnSpPr>
        <p:spPr>
          <a:xfrm>
            <a:off x="6251700" y="2445275"/>
            <a:ext cx="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5" name="Google Shape;1415;p150"/>
          <p:cNvCxnSpPr>
            <a:stCxn id="1409" idx="2"/>
            <a:endCxn id="1412" idx="0"/>
          </p:cNvCxnSpPr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6" name="Google Shape;1416;p150"/>
          <p:cNvCxnSpPr>
            <a:stCxn id="1410" idx="2"/>
            <a:endCxn id="1412" idx="1"/>
          </p:cNvCxnSpPr>
          <p:nvPr/>
        </p:nvCxnSpPr>
        <p:spPr>
          <a:xfrm>
            <a:off x="4800425" y="3602875"/>
            <a:ext cx="25734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22" name="Google Shape;1422;p15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23" name="Google Shape;1423;p15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24" name="Google Shape;1424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425" name="Google Shape;1425;p151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26" name="Google Shape;1426;p151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27" name="Google Shape;1427;p151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28" name="Google Shape;1428;p151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29" name="Google Shape;1429;p151"/>
          <p:cNvCxnSpPr>
            <a:stCxn id="1425" idx="2"/>
            <a:endCxn id="1426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0" name="Google Shape;1430;p151"/>
          <p:cNvCxnSpPr>
            <a:stCxn id="1425" idx="2"/>
            <a:endCxn id="1427" idx="0"/>
          </p:cNvCxnSpPr>
          <p:nvPr/>
        </p:nvCxnSpPr>
        <p:spPr>
          <a:xfrm>
            <a:off x="6251700" y="2445275"/>
            <a:ext cx="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1" name="Google Shape;1431;p151"/>
          <p:cNvCxnSpPr>
            <a:stCxn id="1425" idx="2"/>
            <a:endCxn id="1428" idx="0"/>
          </p:cNvCxnSpPr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2" name="Google Shape;1432;p151"/>
          <p:cNvCxnSpPr>
            <a:stCxn id="1426" idx="2"/>
            <a:endCxn id="1428" idx="1"/>
          </p:cNvCxnSpPr>
          <p:nvPr/>
        </p:nvCxnSpPr>
        <p:spPr>
          <a:xfrm>
            <a:off x="4800425" y="3602875"/>
            <a:ext cx="25734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311700" y="474900"/>
            <a:ext cx="8501100" cy="4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What we’ll need to know?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942750" y="1445900"/>
          <a:ext cx="7239000" cy="1825575"/>
        </p:xfrm>
        <a:graphic>
          <a:graphicData uri="http://schemas.openxmlformats.org/drawingml/2006/table">
            <a:tbl>
              <a:tblPr>
                <a:noFill/>
                <a:tableStyleId>{13639764-62CC-4F0A-9AFD-CB9C05A2381A}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Leak Sanitizer Algorithm</a:t>
                      </a:r>
                      <a:endParaRPr sz="25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highlight>
                          <a:srgbClr val="FFF2CC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52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38" name="Google Shape;1438;p152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b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39" name="Google Shape;1439;p152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40" name="Google Shape;1440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1441" name="Google Shape;1441;p152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42" name="Google Shape;1442;p152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43" name="Google Shape;1443;p152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44" name="Google Shape;1444;p152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45" name="Google Shape;1445;p152"/>
          <p:cNvCxnSpPr>
            <a:stCxn id="1441" idx="2"/>
            <a:endCxn id="1442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6" name="Google Shape;1446;p152"/>
          <p:cNvCxnSpPr>
            <a:stCxn id="1441" idx="2"/>
            <a:endCxn id="1443" idx="0"/>
          </p:cNvCxnSpPr>
          <p:nvPr/>
        </p:nvCxnSpPr>
        <p:spPr>
          <a:xfrm>
            <a:off x="6251700" y="2445275"/>
            <a:ext cx="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7" name="Google Shape;1447;p152"/>
          <p:cNvCxnSpPr>
            <a:stCxn id="1441" idx="2"/>
            <a:endCxn id="1444" idx="0"/>
          </p:cNvCxnSpPr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8" name="Google Shape;1448;p152"/>
          <p:cNvCxnSpPr>
            <a:stCxn id="1442" idx="2"/>
            <a:endCxn id="1444" idx="1"/>
          </p:cNvCxnSpPr>
          <p:nvPr/>
        </p:nvCxnSpPr>
        <p:spPr>
          <a:xfrm>
            <a:off x="4800425" y="3602875"/>
            <a:ext cx="25734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53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54" name="Google Shape;1454;p153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b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c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55" name="Google Shape;1455;p153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56" name="Google Shape;1456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1457" name="Google Shape;1457;p153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58" name="Google Shape;1458;p153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59" name="Google Shape;1459;p153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60" name="Google Shape;1460;p153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61" name="Google Shape;1461;p153"/>
          <p:cNvCxnSpPr>
            <a:stCxn id="1457" idx="2"/>
            <a:endCxn id="1458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2" name="Google Shape;1462;p153"/>
          <p:cNvCxnSpPr>
            <a:stCxn id="1457" idx="2"/>
            <a:endCxn id="1459" idx="0"/>
          </p:cNvCxnSpPr>
          <p:nvPr/>
        </p:nvCxnSpPr>
        <p:spPr>
          <a:xfrm>
            <a:off x="6251700" y="2445275"/>
            <a:ext cx="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153"/>
          <p:cNvCxnSpPr>
            <a:stCxn id="1457" idx="2"/>
            <a:endCxn id="1460" idx="0"/>
          </p:cNvCxnSpPr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4" name="Google Shape;1464;p153"/>
          <p:cNvCxnSpPr>
            <a:stCxn id="1458" idx="2"/>
            <a:endCxn id="1460" idx="1"/>
          </p:cNvCxnSpPr>
          <p:nvPr/>
        </p:nvCxnSpPr>
        <p:spPr>
          <a:xfrm>
            <a:off x="4800425" y="3602875"/>
            <a:ext cx="25734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54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70" name="Google Shape;1470;p154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71" name="Google Shape;1471;p154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72" name="Google Shape;1472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1473" name="Google Shape;1473;p154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74" name="Google Shape;1474;p154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75" name="Google Shape;1475;p154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76" name="Google Shape;1476;p154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77" name="Google Shape;1477;p154"/>
          <p:cNvCxnSpPr>
            <a:stCxn id="1473" idx="2"/>
            <a:endCxn id="1474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8" name="Google Shape;1478;p154"/>
          <p:cNvCxnSpPr>
            <a:stCxn id="1474" idx="3"/>
            <a:endCxn id="1475" idx="1"/>
          </p:cNvCxnSpPr>
          <p:nvPr/>
        </p:nvCxnSpPr>
        <p:spPr>
          <a:xfrm>
            <a:off x="5171375" y="3372025"/>
            <a:ext cx="7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9" name="Google Shape;1479;p154"/>
          <p:cNvCxnSpPr/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5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85" name="Google Shape;1485;p155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486" name="Google Shape;1486;p155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87" name="Google Shape;1487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1488" name="Google Shape;1488;p155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489" name="Google Shape;1489;p155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490" name="Google Shape;1490;p155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491" name="Google Shape;1491;p155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492" name="Google Shape;1492;p155"/>
          <p:cNvCxnSpPr>
            <a:stCxn id="1488" idx="2"/>
            <a:endCxn id="1489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3" name="Google Shape;1493;p155"/>
          <p:cNvCxnSpPr/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4" name="Google Shape;1494;p155"/>
          <p:cNvCxnSpPr/>
          <p:nvPr/>
        </p:nvCxnSpPr>
        <p:spPr>
          <a:xfrm>
            <a:off x="5171375" y="3372025"/>
            <a:ext cx="7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56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00" name="Google Shape;1500;p156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c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01" name="Google Shape;1501;p156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02" name="Google Shape;1502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1503" name="Google Shape;1503;p156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504" name="Google Shape;1504;p156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505" name="Google Shape;1505;p156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506" name="Google Shape;1506;p156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507" name="Google Shape;1507;p156"/>
          <p:cNvCxnSpPr>
            <a:stCxn id="1503" idx="2"/>
            <a:endCxn id="1504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8" name="Google Shape;1508;p156"/>
          <p:cNvCxnSpPr/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9" name="Google Shape;1509;p156"/>
          <p:cNvCxnSpPr/>
          <p:nvPr/>
        </p:nvCxnSpPr>
        <p:spPr>
          <a:xfrm>
            <a:off x="5171375" y="3372025"/>
            <a:ext cx="7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7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15" name="Google Shape;1515;p157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have some executable with some dynamic dependencies. And dependencies have their own dependencies. </a:t>
            </a:r>
            <a:r>
              <a:rPr lang="en" sz="1700">
                <a:solidFill>
                  <a:schemeClr val="dk2"/>
                </a:solidFill>
              </a:rPr>
              <a:t>The symbol search will be the following:</a:t>
            </a: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executable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c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b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16" name="Google Shape;1516;p157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17" name="Google Shape;1517;p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1518" name="Google Shape;1518;p157"/>
          <p:cNvSpPr/>
          <p:nvPr/>
        </p:nvSpPr>
        <p:spPr>
          <a:xfrm>
            <a:off x="5415300" y="1706375"/>
            <a:ext cx="1672800" cy="738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</a:t>
            </a:r>
            <a:endParaRPr/>
          </a:p>
        </p:txBody>
      </p:sp>
      <p:sp>
        <p:nvSpPr>
          <p:cNvPr id="1519" name="Google Shape;1519;p157"/>
          <p:cNvSpPr/>
          <p:nvPr/>
        </p:nvSpPr>
        <p:spPr>
          <a:xfrm>
            <a:off x="4429475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520" name="Google Shape;1520;p157"/>
          <p:cNvSpPr/>
          <p:nvPr/>
        </p:nvSpPr>
        <p:spPr>
          <a:xfrm>
            <a:off x="5880750" y="314117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521" name="Google Shape;1521;p157"/>
          <p:cNvSpPr/>
          <p:nvPr/>
        </p:nvSpPr>
        <p:spPr>
          <a:xfrm>
            <a:off x="7373825" y="3670825"/>
            <a:ext cx="741900" cy="461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1522" name="Google Shape;1522;p157"/>
          <p:cNvCxnSpPr>
            <a:stCxn id="1518" idx="2"/>
            <a:endCxn id="1519" idx="0"/>
          </p:cNvCxnSpPr>
          <p:nvPr/>
        </p:nvCxnSpPr>
        <p:spPr>
          <a:xfrm flipH="1">
            <a:off x="4800300" y="2445275"/>
            <a:ext cx="1451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3" name="Google Shape;1523;p157"/>
          <p:cNvCxnSpPr/>
          <p:nvPr/>
        </p:nvCxnSpPr>
        <p:spPr>
          <a:xfrm>
            <a:off x="6251700" y="2445275"/>
            <a:ext cx="1493100" cy="12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4" name="Google Shape;1524;p157"/>
          <p:cNvCxnSpPr/>
          <p:nvPr/>
        </p:nvCxnSpPr>
        <p:spPr>
          <a:xfrm>
            <a:off x="5171375" y="3372025"/>
            <a:ext cx="7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8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30" name="Google Shape;1530;p158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Let’s check how dynamic linker works with a simple app</a:t>
            </a:r>
            <a:r>
              <a:rPr lang="en" sz="1700">
                <a:solidFill>
                  <a:schemeClr val="dk2"/>
                </a:solidFill>
              </a:rPr>
              <a:t>. What dependencies etc…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31" name="Google Shape;1531;p158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32" name="Google Shape;1532;p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533" name="Google Shape;1533;p158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cat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" sz="1000">
                <a:solidFill>
                  <a:srgbClr val="067D17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1000">
              <a:solidFill>
                <a:srgbClr val="067D17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000">
                <a:solidFill>
                  <a:srgbClr val="00627A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0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= malloc(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E880D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59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39" name="Google Shape;1539;p159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Let’s check dynamic dependencies</a:t>
            </a:r>
            <a:r>
              <a:rPr lang="en" sz="1700">
                <a:solidFill>
                  <a:schemeClr val="dk2"/>
                </a:solidFill>
              </a:rPr>
              <a:t>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40" name="Google Shape;1540;p159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41" name="Google Shape;1541;p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1542" name="Google Shape;1542;p159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./a.out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linux-vdso.so.1 (0x00007ffdd0bfd000)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libasan.so.8 =&gt; /lib/x86_64-linux-gnu/libasan.so.8 (0x00007fc054e00000)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libc.so.6 =&gt; /lib/x86_64-linux-gnu/libc.so.6 (0x00007fc054a00000)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libm.so.6 =&gt; /lib/x86_64-linux-gnu/libm.so.6 (0x00007fc055545000)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libgcc_s.so.1 =&gt; /lib/x86_64-linux-gnu/libgcc_s.so.1 (0x00007fc055518000)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/lib64/ld-linux-x86-64.so.2 (0x00007fc055651000)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60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48" name="Google Shape;1548;p160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We can see that ASAN runtime is the </a:t>
            </a:r>
            <a:r>
              <a:rPr lang="en" sz="1700" b="1">
                <a:solidFill>
                  <a:srgbClr val="595959"/>
                </a:solidFill>
              </a:rPr>
              <a:t>first</a:t>
            </a:r>
            <a:r>
              <a:rPr lang="en" sz="1700">
                <a:solidFill>
                  <a:srgbClr val="595959"/>
                </a:solidFill>
              </a:rPr>
              <a:t> dependency (</a:t>
            </a:r>
            <a:r>
              <a:rPr lang="en" sz="1700" b="1">
                <a:solidFill>
                  <a:srgbClr val="595959"/>
                </a:solidFill>
              </a:rPr>
              <a:t>vdso</a:t>
            </a:r>
            <a:r>
              <a:rPr lang="en" sz="1700">
                <a:solidFill>
                  <a:srgbClr val="595959"/>
                </a:solidFill>
              </a:rPr>
              <a:t> is virtual shared object, </a:t>
            </a:r>
            <a:r>
              <a:rPr lang="en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man vdso</a:t>
            </a:r>
            <a:r>
              <a:rPr lang="en" sz="1700">
                <a:solidFill>
                  <a:srgbClr val="595959"/>
                </a:solidFill>
              </a:rPr>
              <a:t>)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49" name="Google Shape;1549;p160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50" name="Google Shape;1550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1551" name="Google Shape;1551;p160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./a.out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linux-vdso.so.1 (0x00007ffdd0bfd000)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libasan.so.8 =&gt; /lib/x86_64-linux-gnu/libasan.so.8 (0x00007fc054e00000)</a:t>
            </a:r>
            <a:endParaRPr sz="1000" b="1">
              <a:solidFill>
                <a:srgbClr val="FF0000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libc.so.6 =&gt; /lib/x86_64-linux-gnu/libc.so.6 (0x00007fc054a00000)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libm.so.6 =&gt; /lib/x86_64-linux-gnu/libm.so.6 (0x00007fc055545000)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libgcc_s.so.1 =&gt; /lib/x86_64-linux-gnu/libgcc_s.so.1 (0x00007fc055518000)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/lib64/ld-linux-x86-64.so.2 (0x00007fc055651000)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61"/>
          <p:cNvSpPr txBox="1"/>
          <p:nvPr/>
        </p:nvSpPr>
        <p:spPr>
          <a:xfrm>
            <a:off x="1787625" y="1706375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57" name="Google Shape;1557;p161"/>
          <p:cNvSpPr txBox="1"/>
          <p:nvPr/>
        </p:nvSpPr>
        <p:spPr>
          <a:xfrm>
            <a:off x="311700" y="474900"/>
            <a:ext cx="87096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That’s how it intercepts all necessary functions.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95959"/>
              </a:solidFill>
            </a:endParaRPr>
          </a:p>
        </p:txBody>
      </p:sp>
      <p:sp>
        <p:nvSpPr>
          <p:cNvPr id="1558" name="Google Shape;1558;p161"/>
          <p:cNvSpPr txBox="1"/>
          <p:nvPr/>
        </p:nvSpPr>
        <p:spPr>
          <a:xfrm>
            <a:off x="311700" y="138150"/>
            <a:ext cx="8520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linking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59" name="Google Shape;1559;p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1560" name="Google Shape;1560;p161"/>
          <p:cNvSpPr txBox="1"/>
          <p:nvPr/>
        </p:nvSpPr>
        <p:spPr>
          <a:xfrm>
            <a:off x="406200" y="1093350"/>
            <a:ext cx="8520600" cy="3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gcc -fsanitize=address main.c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$ ldd ./a.out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linux-vdso.so.1 (0x00007ffdd0bfd000)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libasan.so.8 =&gt; /lib/x86_64-linux-gnu/libasan.so.8 (0x00007fc054e00000)</a:t>
            </a:r>
            <a:endParaRPr sz="1000" b="1">
              <a:solidFill>
                <a:srgbClr val="FF0000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libc.so.6 =&gt; /lib/x86_64-linux-gnu/libc.so.6 (0x00007fc054a00000)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libm.so.6 =&gt; /lib/x86_64-linux-gnu/libm.so.6 (0x00007fc055545000)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libgcc_s.so.1 =&gt; /lib/x86_64-linux-gnu/libgcc_s.so.1 (0x00007fc055518000)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	/lib64/ld-linux-x86-64.so.2 (0x00007fc055651000)</a:t>
            </a: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33B3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26134</Words>
  <Application>Microsoft Office PowerPoint</Application>
  <PresentationFormat>On-screen Show (16:9)</PresentationFormat>
  <Paragraphs>4991</Paragraphs>
  <Slides>370</Slides>
  <Notes>370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370</vt:i4>
      </vt:variant>
    </vt:vector>
  </HeadingPairs>
  <TitlesOfParts>
    <vt:vector size="374" baseType="lpstr">
      <vt:lpstr>Arial</vt:lpstr>
      <vt:lpstr>Courier New</vt:lpstr>
      <vt:lpstr>Consolas</vt:lpstr>
      <vt:lpstr>Simple Light</vt:lpstr>
      <vt:lpstr>LSAN and ASAN: tips, tricks, and hacks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Alexey Veselovskiy</cp:lastModifiedBy>
  <cp:revision>21</cp:revision>
  <dcterms:modified xsi:type="dcterms:W3CDTF">2024-11-19T15:48:07Z</dcterms:modified>
</cp:coreProperties>
</file>